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60" r:id="rId5"/>
  </p:sldIdLst>
  <p:sldSz cx="32918400" cy="43902313"/>
  <p:notesSz cx="6858000" cy="9144000"/>
  <p:defaultTextStyle>
    <a:defPPr>
      <a:defRPr lang="en-US"/>
    </a:defPPr>
    <a:lvl1pPr marL="0" algn="l" defTabSz="2194789" rtl="0" eaLnBrk="1" latinLnBrk="0" hangingPunct="1">
      <a:defRPr sz="8600" kern="1200">
        <a:solidFill>
          <a:schemeClr val="tx1"/>
        </a:solidFill>
        <a:latin typeface="+mn-lt"/>
        <a:ea typeface="+mn-ea"/>
        <a:cs typeface="+mn-cs"/>
      </a:defRPr>
    </a:lvl1pPr>
    <a:lvl2pPr marL="2194789" algn="l" defTabSz="2194789" rtl="0" eaLnBrk="1" latinLnBrk="0" hangingPunct="1">
      <a:defRPr sz="8600" kern="1200">
        <a:solidFill>
          <a:schemeClr val="tx1"/>
        </a:solidFill>
        <a:latin typeface="+mn-lt"/>
        <a:ea typeface="+mn-ea"/>
        <a:cs typeface="+mn-cs"/>
      </a:defRPr>
    </a:lvl2pPr>
    <a:lvl3pPr marL="4389577" algn="l" defTabSz="2194789" rtl="0" eaLnBrk="1" latinLnBrk="0" hangingPunct="1">
      <a:defRPr sz="8600" kern="1200">
        <a:solidFill>
          <a:schemeClr val="tx1"/>
        </a:solidFill>
        <a:latin typeface="+mn-lt"/>
        <a:ea typeface="+mn-ea"/>
        <a:cs typeface="+mn-cs"/>
      </a:defRPr>
    </a:lvl3pPr>
    <a:lvl4pPr marL="6584366" algn="l" defTabSz="2194789" rtl="0" eaLnBrk="1" latinLnBrk="0" hangingPunct="1">
      <a:defRPr sz="8600" kern="1200">
        <a:solidFill>
          <a:schemeClr val="tx1"/>
        </a:solidFill>
        <a:latin typeface="+mn-lt"/>
        <a:ea typeface="+mn-ea"/>
        <a:cs typeface="+mn-cs"/>
      </a:defRPr>
    </a:lvl4pPr>
    <a:lvl5pPr marL="8779154" algn="l" defTabSz="2194789" rtl="0" eaLnBrk="1" latinLnBrk="0" hangingPunct="1">
      <a:defRPr sz="8600" kern="1200">
        <a:solidFill>
          <a:schemeClr val="tx1"/>
        </a:solidFill>
        <a:latin typeface="+mn-lt"/>
        <a:ea typeface="+mn-ea"/>
        <a:cs typeface="+mn-cs"/>
      </a:defRPr>
    </a:lvl5pPr>
    <a:lvl6pPr marL="10973943" algn="l" defTabSz="2194789" rtl="0" eaLnBrk="1" latinLnBrk="0" hangingPunct="1">
      <a:defRPr sz="8600" kern="1200">
        <a:solidFill>
          <a:schemeClr val="tx1"/>
        </a:solidFill>
        <a:latin typeface="+mn-lt"/>
        <a:ea typeface="+mn-ea"/>
        <a:cs typeface="+mn-cs"/>
      </a:defRPr>
    </a:lvl6pPr>
    <a:lvl7pPr marL="13168732" algn="l" defTabSz="2194789" rtl="0" eaLnBrk="1" latinLnBrk="0" hangingPunct="1">
      <a:defRPr sz="8600" kern="1200">
        <a:solidFill>
          <a:schemeClr val="tx1"/>
        </a:solidFill>
        <a:latin typeface="+mn-lt"/>
        <a:ea typeface="+mn-ea"/>
        <a:cs typeface="+mn-cs"/>
      </a:defRPr>
    </a:lvl7pPr>
    <a:lvl8pPr marL="15363520" algn="l" defTabSz="2194789" rtl="0" eaLnBrk="1" latinLnBrk="0" hangingPunct="1">
      <a:defRPr sz="8600" kern="1200">
        <a:solidFill>
          <a:schemeClr val="tx1"/>
        </a:solidFill>
        <a:latin typeface="+mn-lt"/>
        <a:ea typeface="+mn-ea"/>
        <a:cs typeface="+mn-cs"/>
      </a:defRPr>
    </a:lvl8pPr>
    <a:lvl9pPr marL="17558309" algn="l" defTabSz="2194789"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86" userDrawn="1">
          <p15:clr>
            <a:srgbClr val="A4A3A4"/>
          </p15:clr>
        </p15:guide>
        <p15:guide id="2" pos="19417" userDrawn="1">
          <p15:clr>
            <a:srgbClr val="A4A3A4"/>
          </p15:clr>
        </p15:guide>
        <p15:guide id="3" pos="1319" userDrawn="1">
          <p15:clr>
            <a:srgbClr val="A4A3A4"/>
          </p15:clr>
        </p15:guide>
        <p15:guide id="4" orient="horz" pos="26823" userDrawn="1">
          <p15:clr>
            <a:srgbClr val="A4A3A4"/>
          </p15:clr>
        </p15:guide>
        <p15:guide id="5" orient="horz" pos="3780" userDrawn="1">
          <p15:clr>
            <a:srgbClr val="A4A3A4"/>
          </p15:clr>
        </p15:guide>
        <p15:guide id="6" orient="horz" pos="312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303"/>
    <a:srgbClr val="F2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p:restoredTop sz="94647"/>
  </p:normalViewPr>
  <p:slideViewPr>
    <p:cSldViewPr snapToGrid="0" snapToObjects="1">
      <p:cViewPr>
        <p:scale>
          <a:sx n="10" d="100"/>
          <a:sy n="10" d="100"/>
        </p:scale>
        <p:origin x="2118" y="-86"/>
      </p:cViewPr>
      <p:guideLst>
        <p:guide orient="horz" pos="1286"/>
        <p:guide pos="19417"/>
        <p:guide pos="1319"/>
        <p:guide orient="horz" pos="26823"/>
        <p:guide orient="horz" pos="3780"/>
        <p:guide orient="horz" pos="312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246AC-A6DE-4D98-B089-44225D717748}"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ED07B63B-C401-453E-8809-81E183CBACDA}">
      <dgm:prSet custT="1"/>
      <dgm:spPr/>
      <dgm:t>
        <a:bodyPr/>
        <a:lstStyle/>
        <a:p>
          <a:r>
            <a:rPr lang="en-US" sz="3600" b="1" dirty="0"/>
            <a:t>Community-based participatory </a:t>
          </a:r>
          <a:r>
            <a:rPr lang="en-US" sz="3600" dirty="0"/>
            <a:t>approach</a:t>
          </a:r>
        </a:p>
      </dgm:t>
    </dgm:pt>
    <dgm:pt modelId="{0A94C202-AA04-47B4-BB55-4044C6B774C1}" type="parTrans" cxnId="{E6D7BF26-3ED5-4941-9246-5B8768833A55}">
      <dgm:prSet/>
      <dgm:spPr/>
      <dgm:t>
        <a:bodyPr/>
        <a:lstStyle/>
        <a:p>
          <a:endParaRPr lang="en-US"/>
        </a:p>
      </dgm:t>
    </dgm:pt>
    <dgm:pt modelId="{53D9CDE2-65E6-4B86-938D-BF47CB37D360}" type="sibTrans" cxnId="{E6D7BF26-3ED5-4941-9246-5B8768833A55}">
      <dgm:prSet/>
      <dgm:spPr/>
      <dgm:t>
        <a:bodyPr/>
        <a:lstStyle/>
        <a:p>
          <a:endParaRPr lang="en-US"/>
        </a:p>
      </dgm:t>
    </dgm:pt>
    <dgm:pt modelId="{32DE082F-FFD8-4FFC-8E5C-8CCF4B62360C}">
      <dgm:prSet custT="1"/>
      <dgm:spPr/>
      <dgm:t>
        <a:bodyPr/>
        <a:lstStyle/>
        <a:p>
          <a:r>
            <a:rPr lang="en-US" sz="3200" b="1" dirty="0"/>
            <a:t>Descriptive phenomenology </a:t>
          </a:r>
          <a:r>
            <a:rPr lang="en-US" sz="3200" dirty="0"/>
            <a:t>to learn from the lived experiences</a:t>
          </a:r>
        </a:p>
      </dgm:t>
    </dgm:pt>
    <dgm:pt modelId="{0E5B1412-5449-4C8A-B26C-BA75E70D8B3E}" type="parTrans" cxnId="{34B9BB14-FB86-49B9-8864-2D98477FDBB6}">
      <dgm:prSet/>
      <dgm:spPr/>
      <dgm:t>
        <a:bodyPr/>
        <a:lstStyle/>
        <a:p>
          <a:endParaRPr lang="en-US"/>
        </a:p>
      </dgm:t>
    </dgm:pt>
    <dgm:pt modelId="{5F9E2942-03BA-431B-90A7-BA14D60FE00F}" type="sibTrans" cxnId="{34B9BB14-FB86-49B9-8864-2D98477FDBB6}">
      <dgm:prSet/>
      <dgm:spPr/>
      <dgm:t>
        <a:bodyPr/>
        <a:lstStyle/>
        <a:p>
          <a:endParaRPr lang="en-US"/>
        </a:p>
      </dgm:t>
    </dgm:pt>
    <dgm:pt modelId="{59EC0339-08F6-4448-87C6-23E9DA28D208}">
      <dgm:prSet custT="1"/>
      <dgm:spPr/>
      <dgm:t>
        <a:bodyPr/>
        <a:lstStyle/>
        <a:p>
          <a:r>
            <a:rPr lang="en-US" sz="3200" dirty="0"/>
            <a:t>Discussions in Persian, the participants' preferred language</a:t>
          </a:r>
        </a:p>
      </dgm:t>
    </dgm:pt>
    <dgm:pt modelId="{CF4AEBAE-781A-4746-81DB-62FAC19CFE79}" type="parTrans" cxnId="{82E63D09-F1EF-4292-886B-3542782B6E73}">
      <dgm:prSet/>
      <dgm:spPr/>
      <dgm:t>
        <a:bodyPr/>
        <a:lstStyle/>
        <a:p>
          <a:endParaRPr lang="en-US"/>
        </a:p>
      </dgm:t>
    </dgm:pt>
    <dgm:pt modelId="{A7CD2C9A-04CE-4089-A25E-FD58BAC09589}" type="sibTrans" cxnId="{82E63D09-F1EF-4292-886B-3542782B6E73}">
      <dgm:prSet/>
      <dgm:spPr/>
      <dgm:t>
        <a:bodyPr/>
        <a:lstStyle/>
        <a:p>
          <a:endParaRPr lang="en-US"/>
        </a:p>
      </dgm:t>
    </dgm:pt>
    <dgm:pt modelId="{D91187DE-E85C-4580-9429-D7859A8CCEF6}">
      <dgm:prSet custT="1"/>
      <dgm:spPr/>
      <dgm:t>
        <a:bodyPr/>
        <a:lstStyle/>
        <a:p>
          <a:r>
            <a:rPr lang="en-US" sz="3600" b="1" dirty="0"/>
            <a:t>Descriptive analysis </a:t>
          </a:r>
          <a:r>
            <a:rPr lang="en-US" sz="3600" dirty="0"/>
            <a:t>for examining socio-demographic characteristics</a:t>
          </a:r>
        </a:p>
      </dgm:t>
    </dgm:pt>
    <dgm:pt modelId="{74D63335-E594-44FA-8415-F304B53BD92F}" type="parTrans" cxnId="{EF8DEFFE-57B3-42EE-9C17-6AC31D680249}">
      <dgm:prSet/>
      <dgm:spPr/>
      <dgm:t>
        <a:bodyPr/>
        <a:lstStyle/>
        <a:p>
          <a:endParaRPr lang="en-US"/>
        </a:p>
      </dgm:t>
    </dgm:pt>
    <dgm:pt modelId="{D86F503D-B78A-4DA6-B8A1-B87A57D5E5E1}" type="sibTrans" cxnId="{EF8DEFFE-57B3-42EE-9C17-6AC31D680249}">
      <dgm:prSet/>
      <dgm:spPr/>
      <dgm:t>
        <a:bodyPr/>
        <a:lstStyle/>
        <a:p>
          <a:endParaRPr lang="en-US"/>
        </a:p>
      </dgm:t>
    </dgm:pt>
    <dgm:pt modelId="{725FEFA1-1EF3-4392-8E1E-172087F95285}">
      <dgm:prSet custT="1"/>
      <dgm:spPr/>
      <dgm:t>
        <a:bodyPr/>
        <a:lstStyle/>
        <a:p>
          <a:r>
            <a:rPr lang="en-US" sz="3200" b="1" dirty="0"/>
            <a:t>Reflexive thematic analysis </a:t>
          </a:r>
          <a:r>
            <a:rPr lang="en-US" sz="3200" dirty="0"/>
            <a:t>to synthesize the findings</a:t>
          </a:r>
        </a:p>
      </dgm:t>
    </dgm:pt>
    <dgm:pt modelId="{9C67118E-AC34-44DD-B88C-A7BF38997009}" type="parTrans" cxnId="{C65208C4-3736-4628-ABDB-2B5AD4A5138A}">
      <dgm:prSet/>
      <dgm:spPr/>
      <dgm:t>
        <a:bodyPr/>
        <a:lstStyle/>
        <a:p>
          <a:endParaRPr lang="en-US"/>
        </a:p>
      </dgm:t>
    </dgm:pt>
    <dgm:pt modelId="{5B4A85C6-EA5E-4D91-92D8-1E03905F2A8D}" type="sibTrans" cxnId="{C65208C4-3736-4628-ABDB-2B5AD4A5138A}">
      <dgm:prSet/>
      <dgm:spPr/>
      <dgm:t>
        <a:bodyPr/>
        <a:lstStyle/>
        <a:p>
          <a:endParaRPr lang="en-US"/>
        </a:p>
      </dgm:t>
    </dgm:pt>
    <dgm:pt modelId="{9D1126C7-6300-47F3-A8E9-80810698E4BA}">
      <dgm:prSet custT="1"/>
      <dgm:spPr/>
      <dgm:t>
        <a:bodyPr/>
        <a:lstStyle/>
        <a:p>
          <a:r>
            <a:rPr lang="en-US" sz="3200" b="1" dirty="0"/>
            <a:t>Purposive recruitment </a:t>
          </a:r>
          <a:r>
            <a:rPr lang="en-US" sz="3200" dirty="0"/>
            <a:t>of those with experience of accessing PHC in Calgary, Alberta</a:t>
          </a:r>
        </a:p>
      </dgm:t>
    </dgm:pt>
    <dgm:pt modelId="{77B33A3D-2C9A-4BEC-87E0-5B4D6C1117A1}" type="parTrans" cxnId="{F3A961D8-3AB4-487E-A711-992A0844C507}">
      <dgm:prSet/>
      <dgm:spPr/>
      <dgm:t>
        <a:bodyPr/>
        <a:lstStyle/>
        <a:p>
          <a:endParaRPr lang="en-US"/>
        </a:p>
      </dgm:t>
    </dgm:pt>
    <dgm:pt modelId="{72F07952-C336-439C-9DF8-3A043C640802}" type="sibTrans" cxnId="{F3A961D8-3AB4-487E-A711-992A0844C507}">
      <dgm:prSet/>
      <dgm:spPr/>
      <dgm:t>
        <a:bodyPr/>
        <a:lstStyle/>
        <a:p>
          <a:endParaRPr lang="en-US"/>
        </a:p>
      </dgm:t>
    </dgm:pt>
    <dgm:pt modelId="{B3E06099-E7F5-4557-8BC6-C87983D88B9E}">
      <dgm:prSet custT="1"/>
      <dgm:spPr/>
      <dgm:t>
        <a:bodyPr/>
        <a:lstStyle/>
        <a:p>
          <a:r>
            <a:rPr lang="en-US" sz="3200" dirty="0"/>
            <a:t>7-8 </a:t>
          </a:r>
          <a:r>
            <a:rPr lang="en-US" sz="3200" b="1" dirty="0"/>
            <a:t>focus group </a:t>
          </a:r>
          <a:r>
            <a:rPr lang="en-US" sz="3200" dirty="0"/>
            <a:t>discussions using a </a:t>
          </a:r>
          <a:r>
            <a:rPr lang="en-US" sz="3200" b="1" dirty="0"/>
            <a:t>semi-structured</a:t>
          </a:r>
          <a:r>
            <a:rPr lang="en-US" sz="3200" dirty="0"/>
            <a:t> guide</a:t>
          </a:r>
        </a:p>
      </dgm:t>
    </dgm:pt>
    <dgm:pt modelId="{47716988-B90E-423D-8CCA-6603E5312D1C}" type="parTrans" cxnId="{1B25B375-83E4-400D-9C64-0B99B16799B6}">
      <dgm:prSet/>
      <dgm:spPr/>
      <dgm:t>
        <a:bodyPr/>
        <a:lstStyle/>
        <a:p>
          <a:endParaRPr lang="en-US"/>
        </a:p>
      </dgm:t>
    </dgm:pt>
    <dgm:pt modelId="{FEA7EE5B-23C5-47E4-9465-803317F6CBFF}" type="sibTrans" cxnId="{1B25B375-83E4-400D-9C64-0B99B16799B6}">
      <dgm:prSet/>
      <dgm:spPr/>
      <dgm:t>
        <a:bodyPr/>
        <a:lstStyle/>
        <a:p>
          <a:endParaRPr lang="en-US"/>
        </a:p>
      </dgm:t>
    </dgm:pt>
    <dgm:pt modelId="{768DB1B4-52CD-4E93-A27E-93A706B1BF3B}">
      <dgm:prSet/>
      <dgm:spPr/>
      <dgm:t>
        <a:bodyPr/>
        <a:lstStyle/>
        <a:p>
          <a:endParaRPr lang="en-US" dirty="0"/>
        </a:p>
      </dgm:t>
    </dgm:pt>
    <dgm:pt modelId="{CAF39C77-DEB2-4133-A8A3-AAEC9D394DA1}" type="parTrans" cxnId="{3E5B5936-5F8E-4478-B197-341BC04AB790}">
      <dgm:prSet/>
      <dgm:spPr/>
      <dgm:t>
        <a:bodyPr/>
        <a:lstStyle/>
        <a:p>
          <a:endParaRPr lang="en-US"/>
        </a:p>
      </dgm:t>
    </dgm:pt>
    <dgm:pt modelId="{B30A0C56-74DC-4C96-8C96-F1EF94EBA1B6}" type="sibTrans" cxnId="{3E5B5936-5F8E-4478-B197-341BC04AB790}">
      <dgm:prSet/>
      <dgm:spPr/>
      <dgm:t>
        <a:bodyPr/>
        <a:lstStyle/>
        <a:p>
          <a:endParaRPr lang="en-US"/>
        </a:p>
      </dgm:t>
    </dgm:pt>
    <dgm:pt modelId="{218B9758-D0EB-4F3D-AA98-5A111F4C3457}">
      <dgm:prSet/>
      <dgm:spPr/>
      <dgm:t>
        <a:bodyPr/>
        <a:lstStyle/>
        <a:p>
          <a:endParaRPr lang="en-US" dirty="0"/>
        </a:p>
      </dgm:t>
    </dgm:pt>
    <dgm:pt modelId="{5256C8BD-D6C9-4FF8-A8AC-03DAF794C501}" type="parTrans" cxnId="{9D7C3169-280D-4ACD-8FD7-F37A444B60D6}">
      <dgm:prSet/>
      <dgm:spPr/>
      <dgm:t>
        <a:bodyPr/>
        <a:lstStyle/>
        <a:p>
          <a:endParaRPr lang="en-US"/>
        </a:p>
      </dgm:t>
    </dgm:pt>
    <dgm:pt modelId="{2E117DDE-3E83-4F06-AB21-E3B6A870483B}" type="sibTrans" cxnId="{9D7C3169-280D-4ACD-8FD7-F37A444B60D6}">
      <dgm:prSet/>
      <dgm:spPr/>
      <dgm:t>
        <a:bodyPr/>
        <a:lstStyle/>
        <a:p>
          <a:endParaRPr lang="en-US"/>
        </a:p>
      </dgm:t>
    </dgm:pt>
    <dgm:pt modelId="{72798FFD-8F17-4EE5-840F-9AB439004351}">
      <dgm:prSet/>
      <dgm:spPr/>
      <dgm:t>
        <a:bodyPr/>
        <a:lstStyle/>
        <a:p>
          <a:endParaRPr lang="en-US" dirty="0"/>
        </a:p>
      </dgm:t>
    </dgm:pt>
    <dgm:pt modelId="{76ECDEF2-4931-4212-8A07-7626763FA9D8}" type="parTrans" cxnId="{DF65D6FD-C483-4515-B4E9-E22185693959}">
      <dgm:prSet/>
      <dgm:spPr/>
      <dgm:t>
        <a:bodyPr/>
        <a:lstStyle/>
        <a:p>
          <a:endParaRPr lang="en-US"/>
        </a:p>
      </dgm:t>
    </dgm:pt>
    <dgm:pt modelId="{B4E84F55-EF26-4908-B333-79BE779FF4F5}" type="sibTrans" cxnId="{DF65D6FD-C483-4515-B4E9-E22185693959}">
      <dgm:prSet/>
      <dgm:spPr/>
      <dgm:t>
        <a:bodyPr/>
        <a:lstStyle/>
        <a:p>
          <a:endParaRPr lang="en-US"/>
        </a:p>
      </dgm:t>
    </dgm:pt>
    <dgm:pt modelId="{52B9B1D4-FDD0-47A5-B239-82F3475C8B52}">
      <dgm:prSet/>
      <dgm:spPr/>
      <dgm:t>
        <a:bodyPr/>
        <a:lstStyle/>
        <a:p>
          <a:endParaRPr lang="en-US" dirty="0"/>
        </a:p>
      </dgm:t>
    </dgm:pt>
    <dgm:pt modelId="{58D5044A-F49B-4B2C-B45A-0C0ED1FE222E}" type="parTrans" cxnId="{A527D3F6-DD44-4E70-8A05-47BDF4FAF8B7}">
      <dgm:prSet/>
      <dgm:spPr/>
      <dgm:t>
        <a:bodyPr/>
        <a:lstStyle/>
        <a:p>
          <a:endParaRPr lang="en-US"/>
        </a:p>
      </dgm:t>
    </dgm:pt>
    <dgm:pt modelId="{8D6C00CE-AEEC-42C4-A80A-FBD1BF01F0C6}" type="sibTrans" cxnId="{A527D3F6-DD44-4E70-8A05-47BDF4FAF8B7}">
      <dgm:prSet/>
      <dgm:spPr/>
      <dgm:t>
        <a:bodyPr/>
        <a:lstStyle/>
        <a:p>
          <a:endParaRPr lang="en-US"/>
        </a:p>
      </dgm:t>
    </dgm:pt>
    <dgm:pt modelId="{3202842D-A6E9-441E-89F2-DDC8A7DD2A27}" type="pres">
      <dgm:prSet presAssocID="{CD5246AC-A6DE-4D98-B089-44225D717748}" presName="Name0" presStyleCnt="0">
        <dgm:presLayoutVars>
          <dgm:chMax val="11"/>
          <dgm:chPref val="11"/>
          <dgm:dir/>
          <dgm:resizeHandles/>
        </dgm:presLayoutVars>
      </dgm:prSet>
      <dgm:spPr/>
    </dgm:pt>
    <dgm:pt modelId="{6AAB0656-40C7-46AA-8EC5-4C68221411B8}" type="pres">
      <dgm:prSet presAssocID="{768DB1B4-52CD-4E93-A27E-93A706B1BF3B}" presName="Accent4" presStyleCnt="0"/>
      <dgm:spPr/>
    </dgm:pt>
    <dgm:pt modelId="{A5A58AFA-655D-4A6A-8A88-6FA8AC5395CF}" type="pres">
      <dgm:prSet presAssocID="{768DB1B4-52CD-4E93-A27E-93A706B1BF3B}" presName="Accent" presStyleLbl="node1" presStyleIdx="0" presStyleCnt="4"/>
      <dgm:spPr/>
    </dgm:pt>
    <dgm:pt modelId="{D427B4F3-60BB-4446-85F8-D0372976D48A}" type="pres">
      <dgm:prSet presAssocID="{768DB1B4-52CD-4E93-A27E-93A706B1BF3B}" presName="ParentBackground4" presStyleCnt="0"/>
      <dgm:spPr/>
    </dgm:pt>
    <dgm:pt modelId="{CF23650C-ADDE-4924-9837-5D2C790CC12E}" type="pres">
      <dgm:prSet presAssocID="{768DB1B4-52CD-4E93-A27E-93A706B1BF3B}" presName="ParentBackground" presStyleLbl="fgAcc1" presStyleIdx="0" presStyleCnt="4"/>
      <dgm:spPr/>
    </dgm:pt>
    <dgm:pt modelId="{CD8BB354-D402-492A-8252-78B5D5BE58F1}" type="pres">
      <dgm:prSet presAssocID="{768DB1B4-52CD-4E93-A27E-93A706B1BF3B}" presName="Child4" presStyleLbl="revTx" presStyleIdx="0" presStyleCnt="4">
        <dgm:presLayoutVars>
          <dgm:chMax val="0"/>
          <dgm:chPref val="0"/>
          <dgm:bulletEnabled val="1"/>
        </dgm:presLayoutVars>
      </dgm:prSet>
      <dgm:spPr/>
    </dgm:pt>
    <dgm:pt modelId="{2DB219B7-27C2-4363-AF88-37C7B7394CB9}" type="pres">
      <dgm:prSet presAssocID="{768DB1B4-52CD-4E93-A27E-93A706B1BF3B}" presName="Parent4" presStyleLbl="revTx" presStyleIdx="0" presStyleCnt="4">
        <dgm:presLayoutVars>
          <dgm:chMax val="1"/>
          <dgm:chPref val="1"/>
          <dgm:bulletEnabled val="1"/>
        </dgm:presLayoutVars>
      </dgm:prSet>
      <dgm:spPr/>
    </dgm:pt>
    <dgm:pt modelId="{AB3F788D-46FC-49CB-BFB1-5F5D76995C34}" type="pres">
      <dgm:prSet presAssocID="{52B9B1D4-FDD0-47A5-B239-82F3475C8B52}" presName="Accent3" presStyleCnt="0"/>
      <dgm:spPr/>
    </dgm:pt>
    <dgm:pt modelId="{BB9B0097-CE88-429E-BF4F-49542871CB8C}" type="pres">
      <dgm:prSet presAssocID="{52B9B1D4-FDD0-47A5-B239-82F3475C8B52}" presName="Accent" presStyleLbl="node1" presStyleIdx="1" presStyleCnt="4"/>
      <dgm:spPr/>
    </dgm:pt>
    <dgm:pt modelId="{681DF39A-0E8F-4796-AD79-C7E512635703}" type="pres">
      <dgm:prSet presAssocID="{52B9B1D4-FDD0-47A5-B239-82F3475C8B52}" presName="ParentBackground3" presStyleCnt="0"/>
      <dgm:spPr/>
    </dgm:pt>
    <dgm:pt modelId="{571B377A-CE9C-4CCB-B268-A8FB611B63A4}" type="pres">
      <dgm:prSet presAssocID="{52B9B1D4-FDD0-47A5-B239-82F3475C8B52}" presName="ParentBackground" presStyleLbl="fgAcc1" presStyleIdx="1" presStyleCnt="4" custLinFactNeighborX="-505" custLinFactNeighborY="286"/>
      <dgm:spPr/>
    </dgm:pt>
    <dgm:pt modelId="{B301245C-95F5-49D8-9A69-F72726F8EAA5}" type="pres">
      <dgm:prSet presAssocID="{52B9B1D4-FDD0-47A5-B239-82F3475C8B52}" presName="Child3" presStyleLbl="revTx" presStyleIdx="1" presStyleCnt="4">
        <dgm:presLayoutVars>
          <dgm:chMax val="0"/>
          <dgm:chPref val="0"/>
          <dgm:bulletEnabled val="1"/>
        </dgm:presLayoutVars>
      </dgm:prSet>
      <dgm:spPr/>
    </dgm:pt>
    <dgm:pt modelId="{70E03AEA-61DD-437D-ABCB-390742268BDC}" type="pres">
      <dgm:prSet presAssocID="{52B9B1D4-FDD0-47A5-B239-82F3475C8B52}" presName="Parent3" presStyleLbl="revTx" presStyleIdx="1" presStyleCnt="4">
        <dgm:presLayoutVars>
          <dgm:chMax val="1"/>
          <dgm:chPref val="1"/>
          <dgm:bulletEnabled val="1"/>
        </dgm:presLayoutVars>
      </dgm:prSet>
      <dgm:spPr/>
    </dgm:pt>
    <dgm:pt modelId="{C1EA6E69-DEE0-4230-8284-DDEE889EBFCA}" type="pres">
      <dgm:prSet presAssocID="{72798FFD-8F17-4EE5-840F-9AB439004351}" presName="Accent2" presStyleCnt="0"/>
      <dgm:spPr/>
    </dgm:pt>
    <dgm:pt modelId="{9BF12E34-04B8-4E96-BB08-C3FC727BA2F1}" type="pres">
      <dgm:prSet presAssocID="{72798FFD-8F17-4EE5-840F-9AB439004351}" presName="Accent" presStyleLbl="node1" presStyleIdx="2" presStyleCnt="4"/>
      <dgm:spPr/>
    </dgm:pt>
    <dgm:pt modelId="{67323689-122C-4A64-A500-4773964B811E}" type="pres">
      <dgm:prSet presAssocID="{72798FFD-8F17-4EE5-840F-9AB439004351}" presName="ParentBackground2" presStyleCnt="0"/>
      <dgm:spPr/>
    </dgm:pt>
    <dgm:pt modelId="{F114C07D-E6AE-427C-A2A0-713D4C15EF2B}" type="pres">
      <dgm:prSet presAssocID="{72798FFD-8F17-4EE5-840F-9AB439004351}" presName="ParentBackground" presStyleLbl="fgAcc1" presStyleIdx="2" presStyleCnt="4"/>
      <dgm:spPr/>
    </dgm:pt>
    <dgm:pt modelId="{CA1FAB22-AC5F-4AE9-A37D-B42367F7DDD8}" type="pres">
      <dgm:prSet presAssocID="{72798FFD-8F17-4EE5-840F-9AB439004351}" presName="Child2" presStyleLbl="revTx" presStyleIdx="2" presStyleCnt="4">
        <dgm:presLayoutVars>
          <dgm:chMax val="0"/>
          <dgm:chPref val="0"/>
          <dgm:bulletEnabled val="1"/>
        </dgm:presLayoutVars>
      </dgm:prSet>
      <dgm:spPr/>
    </dgm:pt>
    <dgm:pt modelId="{E75ABEEB-94BE-490A-9B14-F956B3607AA1}" type="pres">
      <dgm:prSet presAssocID="{72798FFD-8F17-4EE5-840F-9AB439004351}" presName="Parent2" presStyleLbl="revTx" presStyleIdx="2" presStyleCnt="4">
        <dgm:presLayoutVars>
          <dgm:chMax val="1"/>
          <dgm:chPref val="1"/>
          <dgm:bulletEnabled val="1"/>
        </dgm:presLayoutVars>
      </dgm:prSet>
      <dgm:spPr/>
    </dgm:pt>
    <dgm:pt modelId="{5179F15F-A5CE-4C16-BA1B-6862A1ADC77E}" type="pres">
      <dgm:prSet presAssocID="{218B9758-D0EB-4F3D-AA98-5A111F4C3457}" presName="Accent1" presStyleCnt="0"/>
      <dgm:spPr/>
    </dgm:pt>
    <dgm:pt modelId="{53DFB90D-FB6B-413E-AEE8-A961A4082B6F}" type="pres">
      <dgm:prSet presAssocID="{218B9758-D0EB-4F3D-AA98-5A111F4C3457}" presName="Accent" presStyleLbl="node1" presStyleIdx="3" presStyleCnt="4"/>
      <dgm:spPr/>
    </dgm:pt>
    <dgm:pt modelId="{5FFDA95A-5100-4644-BF2B-FDD686840328}" type="pres">
      <dgm:prSet presAssocID="{218B9758-D0EB-4F3D-AA98-5A111F4C3457}" presName="ParentBackground1" presStyleCnt="0"/>
      <dgm:spPr/>
    </dgm:pt>
    <dgm:pt modelId="{391CBABA-237C-481C-9891-883D3B88ED43}" type="pres">
      <dgm:prSet presAssocID="{218B9758-D0EB-4F3D-AA98-5A111F4C3457}" presName="ParentBackground" presStyleLbl="fgAcc1" presStyleIdx="3" presStyleCnt="4"/>
      <dgm:spPr/>
    </dgm:pt>
    <dgm:pt modelId="{2A2A3C6C-C504-4112-A6A5-0511DF67CA8A}" type="pres">
      <dgm:prSet presAssocID="{218B9758-D0EB-4F3D-AA98-5A111F4C3457}" presName="Child1" presStyleLbl="revTx" presStyleIdx="3" presStyleCnt="4">
        <dgm:presLayoutVars>
          <dgm:chMax val="0"/>
          <dgm:chPref val="0"/>
          <dgm:bulletEnabled val="1"/>
        </dgm:presLayoutVars>
      </dgm:prSet>
      <dgm:spPr/>
    </dgm:pt>
    <dgm:pt modelId="{834728AE-A84B-440C-A48C-BE300468EF08}" type="pres">
      <dgm:prSet presAssocID="{218B9758-D0EB-4F3D-AA98-5A111F4C3457}" presName="Parent1" presStyleLbl="revTx" presStyleIdx="3" presStyleCnt="4">
        <dgm:presLayoutVars>
          <dgm:chMax val="1"/>
          <dgm:chPref val="1"/>
          <dgm:bulletEnabled val="1"/>
        </dgm:presLayoutVars>
      </dgm:prSet>
      <dgm:spPr/>
    </dgm:pt>
  </dgm:ptLst>
  <dgm:cxnLst>
    <dgm:cxn modelId="{1AA82206-532A-4479-8F72-1C42CA4714AC}" type="presOf" srcId="{ED07B63B-C401-453E-8809-81E183CBACDA}" destId="{2A2A3C6C-C504-4112-A6A5-0511DF67CA8A}" srcOrd="0" destOrd="0" presId="urn:microsoft.com/office/officeart/2011/layout/CircleProcess"/>
    <dgm:cxn modelId="{82E63D09-F1EF-4292-886B-3542782B6E73}" srcId="{52B9B1D4-FDD0-47A5-B239-82F3475C8B52}" destId="{59EC0339-08F6-4448-87C6-23E9DA28D208}" srcOrd="1" destOrd="0" parTransId="{CF4AEBAE-781A-4746-81DB-62FAC19CFE79}" sibTransId="{A7CD2C9A-04CE-4089-A25E-FD58BAC09589}"/>
    <dgm:cxn modelId="{D1AFD809-D058-4F9E-B840-B1D8D094E028}" type="presOf" srcId="{768DB1B4-52CD-4E93-A27E-93A706B1BF3B}" destId="{2DB219B7-27C2-4363-AF88-37C7B7394CB9}" srcOrd="1" destOrd="0" presId="urn:microsoft.com/office/officeart/2011/layout/CircleProcess"/>
    <dgm:cxn modelId="{34B9BB14-FB86-49B9-8864-2D98477FDBB6}" srcId="{218B9758-D0EB-4F3D-AA98-5A111F4C3457}" destId="{32DE082F-FFD8-4FFC-8E5C-8CCF4B62360C}" srcOrd="1" destOrd="0" parTransId="{0E5B1412-5449-4C8A-B26C-BA75E70D8B3E}" sibTransId="{5F9E2942-03BA-431B-90A7-BA14D60FE00F}"/>
    <dgm:cxn modelId="{2CCE9A21-B457-4F13-A12B-22BEE1C76D39}" type="presOf" srcId="{52B9B1D4-FDD0-47A5-B239-82F3475C8B52}" destId="{70E03AEA-61DD-437D-ABCB-390742268BDC}" srcOrd="1" destOrd="0" presId="urn:microsoft.com/office/officeart/2011/layout/CircleProcess"/>
    <dgm:cxn modelId="{9D433B26-7C1F-4587-A9EC-5379AD8B634E}" type="presOf" srcId="{768DB1B4-52CD-4E93-A27E-93A706B1BF3B}" destId="{CF23650C-ADDE-4924-9837-5D2C790CC12E}" srcOrd="0" destOrd="0" presId="urn:microsoft.com/office/officeart/2011/layout/CircleProcess"/>
    <dgm:cxn modelId="{E6D7BF26-3ED5-4941-9246-5B8768833A55}" srcId="{218B9758-D0EB-4F3D-AA98-5A111F4C3457}" destId="{ED07B63B-C401-453E-8809-81E183CBACDA}" srcOrd="0" destOrd="0" parTransId="{0A94C202-AA04-47B4-BB55-4044C6B774C1}" sibTransId="{53D9CDE2-65E6-4B86-938D-BF47CB37D360}"/>
    <dgm:cxn modelId="{3E5B5936-5F8E-4478-B197-341BC04AB790}" srcId="{CD5246AC-A6DE-4D98-B089-44225D717748}" destId="{768DB1B4-52CD-4E93-A27E-93A706B1BF3B}" srcOrd="3" destOrd="0" parTransId="{CAF39C77-DEB2-4133-A8A3-AAEC9D394DA1}" sibTransId="{B30A0C56-74DC-4C96-8C96-F1EF94EBA1B6}"/>
    <dgm:cxn modelId="{BD4BFB5E-11AE-4E46-BCBA-A8D1FF713629}" type="presOf" srcId="{72798FFD-8F17-4EE5-840F-9AB439004351}" destId="{F114C07D-E6AE-427C-A2A0-713D4C15EF2B}" srcOrd="0" destOrd="0" presId="urn:microsoft.com/office/officeart/2011/layout/CircleProcess"/>
    <dgm:cxn modelId="{7096B562-EDE4-4162-BF3D-B968B5EEE7CC}" type="presOf" srcId="{218B9758-D0EB-4F3D-AA98-5A111F4C3457}" destId="{834728AE-A84B-440C-A48C-BE300468EF08}" srcOrd="1" destOrd="0" presId="urn:microsoft.com/office/officeart/2011/layout/CircleProcess"/>
    <dgm:cxn modelId="{9D7C3169-280D-4ACD-8FD7-F37A444B60D6}" srcId="{CD5246AC-A6DE-4D98-B089-44225D717748}" destId="{218B9758-D0EB-4F3D-AA98-5A111F4C3457}" srcOrd="0" destOrd="0" parTransId="{5256C8BD-D6C9-4FF8-A8AC-03DAF794C501}" sibTransId="{2E117DDE-3E83-4F06-AB21-E3B6A870483B}"/>
    <dgm:cxn modelId="{B8722971-3DEB-477E-B070-347124EE4980}" type="presOf" srcId="{72798FFD-8F17-4EE5-840F-9AB439004351}" destId="{E75ABEEB-94BE-490A-9B14-F956B3607AA1}" srcOrd="1" destOrd="0" presId="urn:microsoft.com/office/officeart/2011/layout/CircleProcess"/>
    <dgm:cxn modelId="{1B25B375-83E4-400D-9C64-0B99B16799B6}" srcId="{52B9B1D4-FDD0-47A5-B239-82F3475C8B52}" destId="{B3E06099-E7F5-4557-8BC6-C87983D88B9E}" srcOrd="0" destOrd="0" parTransId="{47716988-B90E-423D-8CCA-6603E5312D1C}" sibTransId="{FEA7EE5B-23C5-47E4-9465-803317F6CBFF}"/>
    <dgm:cxn modelId="{E4E1A18E-F893-47D1-AB1B-D27F18624ED2}" type="presOf" srcId="{32DE082F-FFD8-4FFC-8E5C-8CCF4B62360C}" destId="{2A2A3C6C-C504-4112-A6A5-0511DF67CA8A}" srcOrd="0" destOrd="1" presId="urn:microsoft.com/office/officeart/2011/layout/CircleProcess"/>
    <dgm:cxn modelId="{062F1298-F7A0-4FDF-8C21-8D5281FD48B9}" type="presOf" srcId="{59EC0339-08F6-4448-87C6-23E9DA28D208}" destId="{B301245C-95F5-49D8-9A69-F72726F8EAA5}" srcOrd="0" destOrd="1" presId="urn:microsoft.com/office/officeart/2011/layout/CircleProcess"/>
    <dgm:cxn modelId="{56DE63A4-EE6A-454C-9257-D5EC72C0FAE0}" type="presOf" srcId="{52B9B1D4-FDD0-47A5-B239-82F3475C8B52}" destId="{571B377A-CE9C-4CCB-B268-A8FB611B63A4}" srcOrd="0" destOrd="0" presId="urn:microsoft.com/office/officeart/2011/layout/CircleProcess"/>
    <dgm:cxn modelId="{A66A34AC-5614-459C-9C46-6CD77726D174}" type="presOf" srcId="{725FEFA1-1EF3-4392-8E1E-172087F95285}" destId="{CD8BB354-D402-492A-8252-78B5D5BE58F1}" srcOrd="0" destOrd="1" presId="urn:microsoft.com/office/officeart/2011/layout/CircleProcess"/>
    <dgm:cxn modelId="{DFADDFB4-1E7E-4407-A06F-EE9FB5D280DB}" type="presOf" srcId="{9D1126C7-6300-47F3-A8E9-80810698E4BA}" destId="{CA1FAB22-AC5F-4AE9-A37D-B42367F7DDD8}" srcOrd="0" destOrd="0" presId="urn:microsoft.com/office/officeart/2011/layout/CircleProcess"/>
    <dgm:cxn modelId="{C65208C4-3736-4628-ABDB-2B5AD4A5138A}" srcId="{768DB1B4-52CD-4E93-A27E-93A706B1BF3B}" destId="{725FEFA1-1EF3-4392-8E1E-172087F95285}" srcOrd="1" destOrd="0" parTransId="{9C67118E-AC34-44DD-B88C-A7BF38997009}" sibTransId="{5B4A85C6-EA5E-4D91-92D8-1E03905F2A8D}"/>
    <dgm:cxn modelId="{B649AFC8-4D76-4524-AEFB-6B239EFFCCC6}" type="presOf" srcId="{218B9758-D0EB-4F3D-AA98-5A111F4C3457}" destId="{391CBABA-237C-481C-9891-883D3B88ED43}" srcOrd="0" destOrd="0" presId="urn:microsoft.com/office/officeart/2011/layout/CircleProcess"/>
    <dgm:cxn modelId="{EF1A04D5-EBD2-4704-A266-2C2DB65A2D6E}" type="presOf" srcId="{D91187DE-E85C-4580-9429-D7859A8CCEF6}" destId="{CD8BB354-D402-492A-8252-78B5D5BE58F1}" srcOrd="0" destOrd="0" presId="urn:microsoft.com/office/officeart/2011/layout/CircleProcess"/>
    <dgm:cxn modelId="{F3A961D8-3AB4-487E-A711-992A0844C507}" srcId="{72798FFD-8F17-4EE5-840F-9AB439004351}" destId="{9D1126C7-6300-47F3-A8E9-80810698E4BA}" srcOrd="0" destOrd="0" parTransId="{77B33A3D-2C9A-4BEC-87E0-5B4D6C1117A1}" sibTransId="{72F07952-C336-439C-9DF8-3A043C640802}"/>
    <dgm:cxn modelId="{8E8621E1-D180-481A-981A-C4CB5D2E2F49}" type="presOf" srcId="{CD5246AC-A6DE-4D98-B089-44225D717748}" destId="{3202842D-A6E9-441E-89F2-DDC8A7DD2A27}" srcOrd="0" destOrd="0" presId="urn:microsoft.com/office/officeart/2011/layout/CircleProcess"/>
    <dgm:cxn modelId="{C36637F6-5546-4C1F-A86C-01A9A1A7D522}" type="presOf" srcId="{B3E06099-E7F5-4557-8BC6-C87983D88B9E}" destId="{B301245C-95F5-49D8-9A69-F72726F8EAA5}" srcOrd="0" destOrd="0" presId="urn:microsoft.com/office/officeart/2011/layout/CircleProcess"/>
    <dgm:cxn modelId="{A527D3F6-DD44-4E70-8A05-47BDF4FAF8B7}" srcId="{CD5246AC-A6DE-4D98-B089-44225D717748}" destId="{52B9B1D4-FDD0-47A5-B239-82F3475C8B52}" srcOrd="2" destOrd="0" parTransId="{58D5044A-F49B-4B2C-B45A-0C0ED1FE222E}" sibTransId="{8D6C00CE-AEEC-42C4-A80A-FBD1BF01F0C6}"/>
    <dgm:cxn modelId="{DF65D6FD-C483-4515-B4E9-E22185693959}" srcId="{CD5246AC-A6DE-4D98-B089-44225D717748}" destId="{72798FFD-8F17-4EE5-840F-9AB439004351}" srcOrd="1" destOrd="0" parTransId="{76ECDEF2-4931-4212-8A07-7626763FA9D8}" sibTransId="{B4E84F55-EF26-4908-B333-79BE779FF4F5}"/>
    <dgm:cxn modelId="{EF8DEFFE-57B3-42EE-9C17-6AC31D680249}" srcId="{768DB1B4-52CD-4E93-A27E-93A706B1BF3B}" destId="{D91187DE-E85C-4580-9429-D7859A8CCEF6}" srcOrd="0" destOrd="0" parTransId="{74D63335-E594-44FA-8415-F304B53BD92F}" sibTransId="{D86F503D-B78A-4DA6-B8A1-B87A57D5E5E1}"/>
    <dgm:cxn modelId="{868036FE-815C-4061-A35D-8F8B95A158A1}" type="presParOf" srcId="{3202842D-A6E9-441E-89F2-DDC8A7DD2A27}" destId="{6AAB0656-40C7-46AA-8EC5-4C68221411B8}" srcOrd="0" destOrd="0" presId="urn:microsoft.com/office/officeart/2011/layout/CircleProcess"/>
    <dgm:cxn modelId="{F0A236F9-F396-49C5-AB34-73F1068CA542}" type="presParOf" srcId="{6AAB0656-40C7-46AA-8EC5-4C68221411B8}" destId="{A5A58AFA-655D-4A6A-8A88-6FA8AC5395CF}" srcOrd="0" destOrd="0" presId="urn:microsoft.com/office/officeart/2011/layout/CircleProcess"/>
    <dgm:cxn modelId="{450CF054-C701-4766-8D25-8479FF1498FC}" type="presParOf" srcId="{3202842D-A6E9-441E-89F2-DDC8A7DD2A27}" destId="{D427B4F3-60BB-4446-85F8-D0372976D48A}" srcOrd="1" destOrd="0" presId="urn:microsoft.com/office/officeart/2011/layout/CircleProcess"/>
    <dgm:cxn modelId="{6F98E97B-7869-4B23-BA78-3AF2A68F57C3}" type="presParOf" srcId="{D427B4F3-60BB-4446-85F8-D0372976D48A}" destId="{CF23650C-ADDE-4924-9837-5D2C790CC12E}" srcOrd="0" destOrd="0" presId="urn:microsoft.com/office/officeart/2011/layout/CircleProcess"/>
    <dgm:cxn modelId="{55ACACB2-5D4D-4D06-9A69-9EDB91D2AB18}" type="presParOf" srcId="{3202842D-A6E9-441E-89F2-DDC8A7DD2A27}" destId="{CD8BB354-D402-492A-8252-78B5D5BE58F1}" srcOrd="2" destOrd="0" presId="urn:microsoft.com/office/officeart/2011/layout/CircleProcess"/>
    <dgm:cxn modelId="{352F229D-4926-4E3E-9C1E-CD0DB7AF3AB6}" type="presParOf" srcId="{3202842D-A6E9-441E-89F2-DDC8A7DD2A27}" destId="{2DB219B7-27C2-4363-AF88-37C7B7394CB9}" srcOrd="3" destOrd="0" presId="urn:microsoft.com/office/officeart/2011/layout/CircleProcess"/>
    <dgm:cxn modelId="{42C71592-4F3D-4781-B0A2-464DB48FD543}" type="presParOf" srcId="{3202842D-A6E9-441E-89F2-DDC8A7DD2A27}" destId="{AB3F788D-46FC-49CB-BFB1-5F5D76995C34}" srcOrd="4" destOrd="0" presId="urn:microsoft.com/office/officeart/2011/layout/CircleProcess"/>
    <dgm:cxn modelId="{D658D20A-F79A-4558-8648-D8222726ECC3}" type="presParOf" srcId="{AB3F788D-46FC-49CB-BFB1-5F5D76995C34}" destId="{BB9B0097-CE88-429E-BF4F-49542871CB8C}" srcOrd="0" destOrd="0" presId="urn:microsoft.com/office/officeart/2011/layout/CircleProcess"/>
    <dgm:cxn modelId="{A7D1BE0F-92D5-4929-9AE5-37631CDF2B6A}" type="presParOf" srcId="{3202842D-A6E9-441E-89F2-DDC8A7DD2A27}" destId="{681DF39A-0E8F-4796-AD79-C7E512635703}" srcOrd="5" destOrd="0" presId="urn:microsoft.com/office/officeart/2011/layout/CircleProcess"/>
    <dgm:cxn modelId="{726D6900-4A0C-4CA4-B5FB-288837A7699A}" type="presParOf" srcId="{681DF39A-0E8F-4796-AD79-C7E512635703}" destId="{571B377A-CE9C-4CCB-B268-A8FB611B63A4}" srcOrd="0" destOrd="0" presId="urn:microsoft.com/office/officeart/2011/layout/CircleProcess"/>
    <dgm:cxn modelId="{734A4F96-DA82-42EA-B98A-73B070BB75CF}" type="presParOf" srcId="{3202842D-A6E9-441E-89F2-DDC8A7DD2A27}" destId="{B301245C-95F5-49D8-9A69-F72726F8EAA5}" srcOrd="6" destOrd="0" presId="urn:microsoft.com/office/officeart/2011/layout/CircleProcess"/>
    <dgm:cxn modelId="{68487098-D3F3-455A-B587-FF27AD391BF7}" type="presParOf" srcId="{3202842D-A6E9-441E-89F2-DDC8A7DD2A27}" destId="{70E03AEA-61DD-437D-ABCB-390742268BDC}" srcOrd="7" destOrd="0" presId="urn:microsoft.com/office/officeart/2011/layout/CircleProcess"/>
    <dgm:cxn modelId="{A13DED03-C42F-4428-B428-EF4B4B556892}" type="presParOf" srcId="{3202842D-A6E9-441E-89F2-DDC8A7DD2A27}" destId="{C1EA6E69-DEE0-4230-8284-DDEE889EBFCA}" srcOrd="8" destOrd="0" presId="urn:microsoft.com/office/officeart/2011/layout/CircleProcess"/>
    <dgm:cxn modelId="{470903C4-D972-4D3A-94D2-6AC470D92BFE}" type="presParOf" srcId="{C1EA6E69-DEE0-4230-8284-DDEE889EBFCA}" destId="{9BF12E34-04B8-4E96-BB08-C3FC727BA2F1}" srcOrd="0" destOrd="0" presId="urn:microsoft.com/office/officeart/2011/layout/CircleProcess"/>
    <dgm:cxn modelId="{F0C4C8C0-2037-45A0-9A73-665D2DC4FEB4}" type="presParOf" srcId="{3202842D-A6E9-441E-89F2-DDC8A7DD2A27}" destId="{67323689-122C-4A64-A500-4773964B811E}" srcOrd="9" destOrd="0" presId="urn:microsoft.com/office/officeart/2011/layout/CircleProcess"/>
    <dgm:cxn modelId="{829D45BD-B773-4852-B36E-BA760137FB4A}" type="presParOf" srcId="{67323689-122C-4A64-A500-4773964B811E}" destId="{F114C07D-E6AE-427C-A2A0-713D4C15EF2B}" srcOrd="0" destOrd="0" presId="urn:microsoft.com/office/officeart/2011/layout/CircleProcess"/>
    <dgm:cxn modelId="{A117A177-C960-41E0-8A9F-37385C67FF16}" type="presParOf" srcId="{3202842D-A6E9-441E-89F2-DDC8A7DD2A27}" destId="{CA1FAB22-AC5F-4AE9-A37D-B42367F7DDD8}" srcOrd="10" destOrd="0" presId="urn:microsoft.com/office/officeart/2011/layout/CircleProcess"/>
    <dgm:cxn modelId="{0B3E0C13-60D8-4BD5-80D0-6C8EA65EC0DF}" type="presParOf" srcId="{3202842D-A6E9-441E-89F2-DDC8A7DD2A27}" destId="{E75ABEEB-94BE-490A-9B14-F956B3607AA1}" srcOrd="11" destOrd="0" presId="urn:microsoft.com/office/officeart/2011/layout/CircleProcess"/>
    <dgm:cxn modelId="{3EE63658-E7C5-4894-AE6B-641652591BB8}" type="presParOf" srcId="{3202842D-A6E9-441E-89F2-DDC8A7DD2A27}" destId="{5179F15F-A5CE-4C16-BA1B-6862A1ADC77E}" srcOrd="12" destOrd="0" presId="urn:microsoft.com/office/officeart/2011/layout/CircleProcess"/>
    <dgm:cxn modelId="{5D629257-9AF5-45DD-B00B-B742A1572236}" type="presParOf" srcId="{5179F15F-A5CE-4C16-BA1B-6862A1ADC77E}" destId="{53DFB90D-FB6B-413E-AEE8-A961A4082B6F}" srcOrd="0" destOrd="0" presId="urn:microsoft.com/office/officeart/2011/layout/CircleProcess"/>
    <dgm:cxn modelId="{32240662-61DF-4C5D-A075-3B1101A017DD}" type="presParOf" srcId="{3202842D-A6E9-441E-89F2-DDC8A7DD2A27}" destId="{5FFDA95A-5100-4644-BF2B-FDD686840328}" srcOrd="13" destOrd="0" presId="urn:microsoft.com/office/officeart/2011/layout/CircleProcess"/>
    <dgm:cxn modelId="{11B438F7-BF07-48D0-B115-101657BC84DD}" type="presParOf" srcId="{5FFDA95A-5100-4644-BF2B-FDD686840328}" destId="{391CBABA-237C-481C-9891-883D3B88ED43}" srcOrd="0" destOrd="0" presId="urn:microsoft.com/office/officeart/2011/layout/CircleProcess"/>
    <dgm:cxn modelId="{F5A3D706-68C3-4498-976F-B8A7EA2E72F6}" type="presParOf" srcId="{3202842D-A6E9-441E-89F2-DDC8A7DD2A27}" destId="{2A2A3C6C-C504-4112-A6A5-0511DF67CA8A}" srcOrd="14" destOrd="0" presId="urn:microsoft.com/office/officeart/2011/layout/CircleProcess"/>
    <dgm:cxn modelId="{E4CA94A7-6775-44BC-B073-CF78821C6A47}" type="presParOf" srcId="{3202842D-A6E9-441E-89F2-DDC8A7DD2A27}" destId="{834728AE-A84B-440C-A48C-BE300468EF08}" srcOrd="15" destOrd="0" presId="urn:microsoft.com/office/officeart/2011/layout/Circle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58AFA-655D-4A6A-8A88-6FA8AC5395CF}">
      <dsp:nvSpPr>
        <dsp:cNvPr id="0" name=""/>
        <dsp:cNvSpPr/>
      </dsp:nvSpPr>
      <dsp:spPr>
        <a:xfrm>
          <a:off x="21301359" y="1332277"/>
          <a:ext cx="5792945" cy="57932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23650C-ADDE-4924-9837-5D2C790CC12E}">
      <dsp:nvSpPr>
        <dsp:cNvPr id="0" name=""/>
        <dsp:cNvSpPr/>
      </dsp:nvSpPr>
      <dsp:spPr>
        <a:xfrm>
          <a:off x="21495119" y="1525419"/>
          <a:ext cx="5407908" cy="5406957"/>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2267678" y="2297987"/>
        <a:ext cx="3862791" cy="3861822"/>
      </dsp:txXfrm>
    </dsp:sp>
    <dsp:sp modelId="{CD8BB354-D402-492A-8252-78B5D5BE58F1}">
      <dsp:nvSpPr>
        <dsp:cNvPr id="0" name=""/>
        <dsp:cNvSpPr/>
      </dsp:nvSpPr>
      <dsp:spPr>
        <a:xfrm>
          <a:off x="21495119" y="7232255"/>
          <a:ext cx="5407908" cy="3175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1600200">
            <a:lnSpc>
              <a:spcPct val="90000"/>
            </a:lnSpc>
            <a:spcBef>
              <a:spcPct val="0"/>
            </a:spcBef>
            <a:spcAft>
              <a:spcPct val="15000"/>
            </a:spcAft>
            <a:buChar char="•"/>
          </a:pPr>
          <a:r>
            <a:rPr lang="en-US" sz="3600" b="1" kern="1200" dirty="0"/>
            <a:t>Descriptive analysis </a:t>
          </a:r>
          <a:r>
            <a:rPr lang="en-US" sz="3600" kern="1200" dirty="0"/>
            <a:t>for examining socio-demographic characteristics</a:t>
          </a:r>
        </a:p>
        <a:p>
          <a:pPr marL="285750" lvl="1" indent="-285750" algn="l" defTabSz="1422400">
            <a:lnSpc>
              <a:spcPct val="90000"/>
            </a:lnSpc>
            <a:spcBef>
              <a:spcPct val="0"/>
            </a:spcBef>
            <a:spcAft>
              <a:spcPct val="15000"/>
            </a:spcAft>
            <a:buChar char="•"/>
          </a:pPr>
          <a:r>
            <a:rPr lang="en-US" sz="3200" b="1" kern="1200" dirty="0"/>
            <a:t>Reflexive thematic analysis </a:t>
          </a:r>
          <a:r>
            <a:rPr lang="en-US" sz="3200" kern="1200" dirty="0"/>
            <a:t>to synthesize the findings</a:t>
          </a:r>
        </a:p>
      </dsp:txBody>
      <dsp:txXfrm>
        <a:off x="21495119" y="7232255"/>
        <a:ext cx="5407908" cy="3175660"/>
      </dsp:txXfrm>
    </dsp:sp>
    <dsp:sp modelId="{BB9B0097-CE88-429E-BF4F-49542871CB8C}">
      <dsp:nvSpPr>
        <dsp:cNvPr id="0" name=""/>
        <dsp:cNvSpPr/>
      </dsp:nvSpPr>
      <dsp:spPr>
        <a:xfrm rot="2700000">
          <a:off x="15289764" y="1331869"/>
          <a:ext cx="5793039" cy="5793039"/>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1B377A-CE9C-4CCB-B268-A8FB611B63A4}">
      <dsp:nvSpPr>
        <dsp:cNvPr id="0" name=""/>
        <dsp:cNvSpPr/>
      </dsp:nvSpPr>
      <dsp:spPr>
        <a:xfrm>
          <a:off x="15481104" y="1540883"/>
          <a:ext cx="5407908" cy="5406957"/>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6253662" y="2313450"/>
        <a:ext cx="3862791" cy="3861822"/>
      </dsp:txXfrm>
    </dsp:sp>
    <dsp:sp modelId="{B301245C-95F5-49D8-9A69-F72726F8EAA5}">
      <dsp:nvSpPr>
        <dsp:cNvPr id="0" name=""/>
        <dsp:cNvSpPr/>
      </dsp:nvSpPr>
      <dsp:spPr>
        <a:xfrm>
          <a:off x="15508414" y="7232255"/>
          <a:ext cx="5407908" cy="3175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7-8 </a:t>
          </a:r>
          <a:r>
            <a:rPr lang="en-US" sz="3200" b="1" kern="1200" dirty="0"/>
            <a:t>focus group </a:t>
          </a:r>
          <a:r>
            <a:rPr lang="en-US" sz="3200" kern="1200" dirty="0"/>
            <a:t>discussions using a </a:t>
          </a:r>
          <a:r>
            <a:rPr lang="en-US" sz="3200" b="1" kern="1200" dirty="0"/>
            <a:t>semi-structured</a:t>
          </a:r>
          <a:r>
            <a:rPr lang="en-US" sz="3200" kern="1200" dirty="0"/>
            <a:t> guide</a:t>
          </a:r>
        </a:p>
        <a:p>
          <a:pPr marL="285750" lvl="1" indent="-285750" algn="l" defTabSz="1422400">
            <a:lnSpc>
              <a:spcPct val="90000"/>
            </a:lnSpc>
            <a:spcBef>
              <a:spcPct val="0"/>
            </a:spcBef>
            <a:spcAft>
              <a:spcPct val="15000"/>
            </a:spcAft>
            <a:buChar char="•"/>
          </a:pPr>
          <a:r>
            <a:rPr lang="en-US" sz="3200" kern="1200" dirty="0"/>
            <a:t>Discussions in Persian, the participants' preferred language</a:t>
          </a:r>
        </a:p>
      </dsp:txBody>
      <dsp:txXfrm>
        <a:off x="15508414" y="7232255"/>
        <a:ext cx="5407908" cy="3175660"/>
      </dsp:txXfrm>
    </dsp:sp>
    <dsp:sp modelId="{9BF12E34-04B8-4E96-BB08-C3FC727BA2F1}">
      <dsp:nvSpPr>
        <dsp:cNvPr id="0" name=""/>
        <dsp:cNvSpPr/>
      </dsp:nvSpPr>
      <dsp:spPr>
        <a:xfrm rot="2700000">
          <a:off x="9327900" y="1331869"/>
          <a:ext cx="5793039" cy="5793039"/>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14C07D-E6AE-427C-A2A0-713D4C15EF2B}">
      <dsp:nvSpPr>
        <dsp:cNvPr id="0" name=""/>
        <dsp:cNvSpPr/>
      </dsp:nvSpPr>
      <dsp:spPr>
        <a:xfrm>
          <a:off x="9521708" y="1525419"/>
          <a:ext cx="5407908" cy="5406957"/>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0294266" y="2297987"/>
        <a:ext cx="3862791" cy="3861822"/>
      </dsp:txXfrm>
    </dsp:sp>
    <dsp:sp modelId="{CA1FAB22-AC5F-4AE9-A37D-B42367F7DDD8}">
      <dsp:nvSpPr>
        <dsp:cNvPr id="0" name=""/>
        <dsp:cNvSpPr/>
      </dsp:nvSpPr>
      <dsp:spPr>
        <a:xfrm>
          <a:off x="9521708" y="7232255"/>
          <a:ext cx="5407908" cy="3175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Char char="•"/>
          </a:pPr>
          <a:r>
            <a:rPr lang="en-US" sz="3200" b="1" kern="1200" dirty="0"/>
            <a:t>Purposive recruitment </a:t>
          </a:r>
          <a:r>
            <a:rPr lang="en-US" sz="3200" kern="1200" dirty="0"/>
            <a:t>of those with experience of accessing PHC in Calgary, Alberta</a:t>
          </a:r>
        </a:p>
      </dsp:txBody>
      <dsp:txXfrm>
        <a:off x="9521708" y="7232255"/>
        <a:ext cx="5407908" cy="3175660"/>
      </dsp:txXfrm>
    </dsp:sp>
    <dsp:sp modelId="{53DFB90D-FB6B-413E-AEE8-A961A4082B6F}">
      <dsp:nvSpPr>
        <dsp:cNvPr id="0" name=""/>
        <dsp:cNvSpPr/>
      </dsp:nvSpPr>
      <dsp:spPr>
        <a:xfrm rot="2700000">
          <a:off x="3341194" y="1331869"/>
          <a:ext cx="5793039" cy="5793039"/>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1CBABA-237C-481C-9891-883D3B88ED43}">
      <dsp:nvSpPr>
        <dsp:cNvPr id="0" name=""/>
        <dsp:cNvSpPr/>
      </dsp:nvSpPr>
      <dsp:spPr>
        <a:xfrm>
          <a:off x="3535002" y="1525419"/>
          <a:ext cx="5407908" cy="5406957"/>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4307560" y="2297987"/>
        <a:ext cx="3862791" cy="3861822"/>
      </dsp:txXfrm>
    </dsp:sp>
    <dsp:sp modelId="{2A2A3C6C-C504-4112-A6A5-0511DF67CA8A}">
      <dsp:nvSpPr>
        <dsp:cNvPr id="0" name=""/>
        <dsp:cNvSpPr/>
      </dsp:nvSpPr>
      <dsp:spPr>
        <a:xfrm>
          <a:off x="3535002" y="7232255"/>
          <a:ext cx="5407908" cy="3175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1600200">
            <a:lnSpc>
              <a:spcPct val="90000"/>
            </a:lnSpc>
            <a:spcBef>
              <a:spcPct val="0"/>
            </a:spcBef>
            <a:spcAft>
              <a:spcPct val="15000"/>
            </a:spcAft>
            <a:buChar char="•"/>
          </a:pPr>
          <a:r>
            <a:rPr lang="en-US" sz="3600" b="1" kern="1200" dirty="0"/>
            <a:t>Community-based participatory </a:t>
          </a:r>
          <a:r>
            <a:rPr lang="en-US" sz="3600" kern="1200" dirty="0"/>
            <a:t>approach</a:t>
          </a:r>
        </a:p>
        <a:p>
          <a:pPr marL="285750" lvl="1" indent="-285750" algn="l" defTabSz="1422400">
            <a:lnSpc>
              <a:spcPct val="90000"/>
            </a:lnSpc>
            <a:spcBef>
              <a:spcPct val="0"/>
            </a:spcBef>
            <a:spcAft>
              <a:spcPct val="15000"/>
            </a:spcAft>
            <a:buChar char="•"/>
          </a:pPr>
          <a:r>
            <a:rPr lang="en-US" sz="3200" b="1" kern="1200" dirty="0"/>
            <a:t>Descriptive phenomenology </a:t>
          </a:r>
          <a:r>
            <a:rPr lang="en-US" sz="3200" kern="1200" dirty="0"/>
            <a:t>to learn from the lived experiences</a:t>
          </a:r>
        </a:p>
      </dsp:txBody>
      <dsp:txXfrm>
        <a:off x="3535002" y="7232255"/>
        <a:ext cx="5407908" cy="3175660"/>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8BBD67-C026-E346-89B4-D30F35CA06FD}" type="datetimeFigureOut">
              <a:rPr lang="en-US" smtClean="0"/>
              <a:t>10/3/2023</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6C9BB-FEE8-4542-A6E3-6CDCA99FFA39}" type="slidenum">
              <a:rPr lang="en-US" smtClean="0"/>
              <a:t>‹#›</a:t>
            </a:fld>
            <a:endParaRPr lang="en-US"/>
          </a:p>
        </p:txBody>
      </p:sp>
    </p:spTree>
    <p:extLst>
      <p:ext uri="{BB962C8B-B14F-4D97-AF65-F5344CB8AC3E}">
        <p14:creationId xmlns:p14="http://schemas.microsoft.com/office/powerpoint/2010/main" val="188325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6C9BB-FEE8-4542-A6E3-6CDCA99FFA39}" type="slidenum">
              <a:rPr lang="en-US" smtClean="0"/>
              <a:t>1</a:t>
            </a:fld>
            <a:endParaRPr lang="en-US"/>
          </a:p>
        </p:txBody>
      </p:sp>
    </p:spTree>
    <p:extLst>
      <p:ext uri="{BB962C8B-B14F-4D97-AF65-F5344CB8AC3E}">
        <p14:creationId xmlns:p14="http://schemas.microsoft.com/office/powerpoint/2010/main" val="41361931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n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2F7D2C-DB17-3A4E-86A4-8C57F8C3301C}"/>
              </a:ext>
            </a:extLst>
          </p:cNvPr>
          <p:cNvPicPr>
            <a:picLocks noChangeAspect="1"/>
          </p:cNvPicPr>
          <p:nvPr userDrawn="1"/>
        </p:nvPicPr>
        <p:blipFill>
          <a:blip r:embed="rId2"/>
          <a:stretch>
            <a:fillRect/>
          </a:stretch>
        </p:blipFill>
        <p:spPr>
          <a:xfrm>
            <a:off x="0" y="0"/>
            <a:ext cx="32918400" cy="7061200"/>
          </a:xfrm>
          <a:prstGeom prst="rect">
            <a:avLst/>
          </a:prstGeom>
        </p:spPr>
      </p:pic>
      <p:pic>
        <p:nvPicPr>
          <p:cNvPr id="8" name="Picture 7">
            <a:extLst>
              <a:ext uri="{FF2B5EF4-FFF2-40B4-BE49-F238E27FC236}">
                <a16:creationId xmlns:a16="http://schemas.microsoft.com/office/drawing/2014/main" id="{76F54061-99E9-9641-9B9C-BB54E7B7E35F}"/>
              </a:ext>
            </a:extLst>
          </p:cNvPr>
          <p:cNvPicPr>
            <a:picLocks noChangeAspect="1"/>
          </p:cNvPicPr>
          <p:nvPr userDrawn="1"/>
        </p:nvPicPr>
        <p:blipFill>
          <a:blip r:embed="rId3"/>
          <a:stretch>
            <a:fillRect/>
          </a:stretch>
        </p:blipFill>
        <p:spPr>
          <a:xfrm>
            <a:off x="0" y="11113"/>
            <a:ext cx="32918400" cy="43891200"/>
          </a:xfrm>
          <a:prstGeom prst="rect">
            <a:avLst/>
          </a:prstGeom>
        </p:spPr>
      </p:pic>
    </p:spTree>
    <p:extLst>
      <p:ext uri="{BB962C8B-B14F-4D97-AF65-F5344CB8AC3E}">
        <p14:creationId xmlns:p14="http://schemas.microsoft.com/office/powerpoint/2010/main" val="111268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woops">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1A7ED7-50A4-C443-AD4E-0C3F9DAF7BB1}"/>
              </a:ext>
            </a:extLst>
          </p:cNvPr>
          <p:cNvPicPr>
            <a:picLocks noChangeAspect="1"/>
          </p:cNvPicPr>
          <p:nvPr userDrawn="1"/>
        </p:nvPicPr>
        <p:blipFill>
          <a:blip r:embed="rId2"/>
          <a:stretch>
            <a:fillRect/>
          </a:stretch>
        </p:blipFill>
        <p:spPr>
          <a:xfrm>
            <a:off x="0" y="1"/>
            <a:ext cx="32918400" cy="5867400"/>
          </a:xfrm>
          <a:prstGeom prst="rect">
            <a:avLst/>
          </a:prstGeom>
        </p:spPr>
      </p:pic>
      <p:pic>
        <p:nvPicPr>
          <p:cNvPr id="7" name="Picture 6">
            <a:extLst>
              <a:ext uri="{FF2B5EF4-FFF2-40B4-BE49-F238E27FC236}">
                <a16:creationId xmlns:a16="http://schemas.microsoft.com/office/drawing/2014/main" id="{EF9B50A4-B58B-464C-B62B-A8941C232DDF}"/>
              </a:ext>
            </a:extLst>
          </p:cNvPr>
          <p:cNvPicPr>
            <a:picLocks noChangeAspect="1"/>
          </p:cNvPicPr>
          <p:nvPr userDrawn="1"/>
        </p:nvPicPr>
        <p:blipFill>
          <a:blip r:embed="rId3"/>
          <a:stretch>
            <a:fillRect/>
          </a:stretch>
        </p:blipFill>
        <p:spPr>
          <a:xfrm>
            <a:off x="4242436" y="34609177"/>
            <a:ext cx="28675964" cy="9293136"/>
          </a:xfrm>
          <a:prstGeom prst="rect">
            <a:avLst/>
          </a:prstGeom>
        </p:spPr>
      </p:pic>
    </p:spTree>
    <p:extLst>
      <p:ext uri="{BB962C8B-B14F-4D97-AF65-F5344CB8AC3E}">
        <p14:creationId xmlns:p14="http://schemas.microsoft.com/office/powerpoint/2010/main" val="622798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oc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ACD3D3-8EE7-254D-BC6E-437CF6D89AE7}"/>
              </a:ext>
            </a:extLst>
          </p:cNvPr>
          <p:cNvPicPr>
            <a:picLocks noChangeAspect="1"/>
          </p:cNvPicPr>
          <p:nvPr userDrawn="1"/>
        </p:nvPicPr>
        <p:blipFill>
          <a:blip r:embed="rId2"/>
          <a:stretch>
            <a:fillRect/>
          </a:stretch>
        </p:blipFill>
        <p:spPr>
          <a:xfrm>
            <a:off x="0" y="0"/>
            <a:ext cx="32918400" cy="5791200"/>
          </a:xfrm>
          <a:prstGeom prst="rect">
            <a:avLst/>
          </a:prstGeom>
        </p:spPr>
      </p:pic>
    </p:spTree>
    <p:extLst>
      <p:ext uri="{BB962C8B-B14F-4D97-AF65-F5344CB8AC3E}">
        <p14:creationId xmlns:p14="http://schemas.microsoft.com/office/powerpoint/2010/main" val="11950165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32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2927190" rtl="0" eaLnBrk="1" latinLnBrk="0" hangingPunct="1">
        <a:spcBef>
          <a:spcPct val="0"/>
        </a:spcBef>
        <a:buNone/>
        <a:defRPr sz="28141" kern="1200">
          <a:solidFill>
            <a:schemeClr val="tx1"/>
          </a:solidFill>
          <a:latin typeface="+mj-lt"/>
          <a:ea typeface="+mj-ea"/>
          <a:cs typeface="+mj-cs"/>
        </a:defRPr>
      </a:lvl1pPr>
    </p:titleStyle>
    <p:bodyStyle>
      <a:lvl1pPr marL="2195392" indent="-2195392" algn="l" defTabSz="2927190" rtl="0" eaLnBrk="1" latinLnBrk="0" hangingPunct="1">
        <a:spcBef>
          <a:spcPct val="20000"/>
        </a:spcBef>
        <a:buFont typeface="Arial"/>
        <a:buChar char="•"/>
        <a:defRPr sz="20539" kern="1200">
          <a:solidFill>
            <a:schemeClr val="tx1"/>
          </a:solidFill>
          <a:latin typeface="+mn-lt"/>
          <a:ea typeface="+mn-ea"/>
          <a:cs typeface="+mn-cs"/>
        </a:defRPr>
      </a:lvl1pPr>
      <a:lvl2pPr marL="4756682" indent="-1829494" algn="l" defTabSz="2927190" rtl="0" eaLnBrk="1" latinLnBrk="0" hangingPunct="1">
        <a:spcBef>
          <a:spcPct val="20000"/>
        </a:spcBef>
        <a:buFont typeface="Arial"/>
        <a:buChar char="–"/>
        <a:defRPr sz="17872" kern="1200">
          <a:solidFill>
            <a:schemeClr val="tx1"/>
          </a:solidFill>
          <a:latin typeface="+mn-lt"/>
          <a:ea typeface="+mn-ea"/>
          <a:cs typeface="+mn-cs"/>
        </a:defRPr>
      </a:lvl2pPr>
      <a:lvl3pPr marL="7317975" indent="-1463594" algn="l" defTabSz="2927190" rtl="0" eaLnBrk="1" latinLnBrk="0" hangingPunct="1">
        <a:spcBef>
          <a:spcPct val="20000"/>
        </a:spcBef>
        <a:buFont typeface="Arial"/>
        <a:buChar char="•"/>
        <a:defRPr sz="15338" kern="1200">
          <a:solidFill>
            <a:schemeClr val="tx1"/>
          </a:solidFill>
          <a:latin typeface="+mn-lt"/>
          <a:ea typeface="+mn-ea"/>
          <a:cs typeface="+mn-cs"/>
        </a:defRPr>
      </a:lvl3pPr>
      <a:lvl4pPr marL="10245163" indent="-1463594" algn="l" defTabSz="2927190" rtl="0" eaLnBrk="1" latinLnBrk="0" hangingPunct="1">
        <a:spcBef>
          <a:spcPct val="20000"/>
        </a:spcBef>
        <a:buFont typeface="Arial"/>
        <a:buChar char="–"/>
        <a:defRPr sz="12804" kern="1200">
          <a:solidFill>
            <a:schemeClr val="tx1"/>
          </a:solidFill>
          <a:latin typeface="+mn-lt"/>
          <a:ea typeface="+mn-ea"/>
          <a:cs typeface="+mn-cs"/>
        </a:defRPr>
      </a:lvl4pPr>
      <a:lvl5pPr marL="13172353" indent="-1463594" algn="l" defTabSz="2927190" rtl="0" eaLnBrk="1" latinLnBrk="0" hangingPunct="1">
        <a:spcBef>
          <a:spcPct val="20000"/>
        </a:spcBef>
        <a:buFont typeface="Arial"/>
        <a:buChar char="»"/>
        <a:defRPr sz="12804" kern="1200">
          <a:solidFill>
            <a:schemeClr val="tx1"/>
          </a:solidFill>
          <a:latin typeface="+mn-lt"/>
          <a:ea typeface="+mn-ea"/>
          <a:cs typeface="+mn-cs"/>
        </a:defRPr>
      </a:lvl5pPr>
      <a:lvl6pPr marL="16099542" indent="-1463594" algn="l" defTabSz="2927190" rtl="0" eaLnBrk="1" latinLnBrk="0" hangingPunct="1">
        <a:spcBef>
          <a:spcPct val="20000"/>
        </a:spcBef>
        <a:buFont typeface="Arial"/>
        <a:buChar char="•"/>
        <a:defRPr sz="12804" kern="1200">
          <a:solidFill>
            <a:schemeClr val="tx1"/>
          </a:solidFill>
          <a:latin typeface="+mn-lt"/>
          <a:ea typeface="+mn-ea"/>
          <a:cs typeface="+mn-cs"/>
        </a:defRPr>
      </a:lvl6pPr>
      <a:lvl7pPr marL="19026732" indent="-1463594" algn="l" defTabSz="2927190" rtl="0" eaLnBrk="1" latinLnBrk="0" hangingPunct="1">
        <a:spcBef>
          <a:spcPct val="20000"/>
        </a:spcBef>
        <a:buFont typeface="Arial"/>
        <a:buChar char="•"/>
        <a:defRPr sz="12804" kern="1200">
          <a:solidFill>
            <a:schemeClr val="tx1"/>
          </a:solidFill>
          <a:latin typeface="+mn-lt"/>
          <a:ea typeface="+mn-ea"/>
          <a:cs typeface="+mn-cs"/>
        </a:defRPr>
      </a:lvl7pPr>
      <a:lvl8pPr marL="21953922" indent="-1463594" algn="l" defTabSz="2927190" rtl="0" eaLnBrk="1" latinLnBrk="0" hangingPunct="1">
        <a:spcBef>
          <a:spcPct val="20000"/>
        </a:spcBef>
        <a:buFont typeface="Arial"/>
        <a:buChar char="•"/>
        <a:defRPr sz="12804" kern="1200">
          <a:solidFill>
            <a:schemeClr val="tx1"/>
          </a:solidFill>
          <a:latin typeface="+mn-lt"/>
          <a:ea typeface="+mn-ea"/>
          <a:cs typeface="+mn-cs"/>
        </a:defRPr>
      </a:lvl8pPr>
      <a:lvl9pPr marL="24881111" indent="-1463594" algn="l" defTabSz="2927190" rtl="0" eaLnBrk="1" latinLnBrk="0" hangingPunct="1">
        <a:spcBef>
          <a:spcPct val="20000"/>
        </a:spcBef>
        <a:buFont typeface="Arial"/>
        <a:buChar char="•"/>
        <a:defRPr sz="12804" kern="1200">
          <a:solidFill>
            <a:schemeClr val="tx1"/>
          </a:solidFill>
          <a:latin typeface="+mn-lt"/>
          <a:ea typeface="+mn-ea"/>
          <a:cs typeface="+mn-cs"/>
        </a:defRPr>
      </a:lvl9pPr>
    </p:bodyStyle>
    <p:otherStyle>
      <a:defPPr>
        <a:defRPr lang="en-US"/>
      </a:defPPr>
      <a:lvl1pPr marL="0" algn="l" defTabSz="2927190" rtl="0" eaLnBrk="1" latinLnBrk="0" hangingPunct="1">
        <a:defRPr sz="11470" kern="1200">
          <a:solidFill>
            <a:schemeClr val="tx1"/>
          </a:solidFill>
          <a:latin typeface="+mn-lt"/>
          <a:ea typeface="+mn-ea"/>
          <a:cs typeface="+mn-cs"/>
        </a:defRPr>
      </a:lvl1pPr>
      <a:lvl2pPr marL="2927190" algn="l" defTabSz="2927190" rtl="0" eaLnBrk="1" latinLnBrk="0" hangingPunct="1">
        <a:defRPr sz="11470" kern="1200">
          <a:solidFill>
            <a:schemeClr val="tx1"/>
          </a:solidFill>
          <a:latin typeface="+mn-lt"/>
          <a:ea typeface="+mn-ea"/>
          <a:cs typeface="+mn-cs"/>
        </a:defRPr>
      </a:lvl2pPr>
      <a:lvl3pPr marL="5854379" algn="l" defTabSz="2927190" rtl="0" eaLnBrk="1" latinLnBrk="0" hangingPunct="1">
        <a:defRPr sz="11470" kern="1200">
          <a:solidFill>
            <a:schemeClr val="tx1"/>
          </a:solidFill>
          <a:latin typeface="+mn-lt"/>
          <a:ea typeface="+mn-ea"/>
          <a:cs typeface="+mn-cs"/>
        </a:defRPr>
      </a:lvl3pPr>
      <a:lvl4pPr marL="8781569" algn="l" defTabSz="2927190" rtl="0" eaLnBrk="1" latinLnBrk="0" hangingPunct="1">
        <a:defRPr sz="11470" kern="1200">
          <a:solidFill>
            <a:schemeClr val="tx1"/>
          </a:solidFill>
          <a:latin typeface="+mn-lt"/>
          <a:ea typeface="+mn-ea"/>
          <a:cs typeface="+mn-cs"/>
        </a:defRPr>
      </a:lvl4pPr>
      <a:lvl5pPr marL="11708758" algn="l" defTabSz="2927190" rtl="0" eaLnBrk="1" latinLnBrk="0" hangingPunct="1">
        <a:defRPr sz="11470" kern="1200">
          <a:solidFill>
            <a:schemeClr val="tx1"/>
          </a:solidFill>
          <a:latin typeface="+mn-lt"/>
          <a:ea typeface="+mn-ea"/>
          <a:cs typeface="+mn-cs"/>
        </a:defRPr>
      </a:lvl5pPr>
      <a:lvl6pPr marL="14635948" algn="l" defTabSz="2927190" rtl="0" eaLnBrk="1" latinLnBrk="0" hangingPunct="1">
        <a:defRPr sz="11470" kern="1200">
          <a:solidFill>
            <a:schemeClr val="tx1"/>
          </a:solidFill>
          <a:latin typeface="+mn-lt"/>
          <a:ea typeface="+mn-ea"/>
          <a:cs typeface="+mn-cs"/>
        </a:defRPr>
      </a:lvl6pPr>
      <a:lvl7pPr marL="17563138" algn="l" defTabSz="2927190" rtl="0" eaLnBrk="1" latinLnBrk="0" hangingPunct="1">
        <a:defRPr sz="11470" kern="1200">
          <a:solidFill>
            <a:schemeClr val="tx1"/>
          </a:solidFill>
          <a:latin typeface="+mn-lt"/>
          <a:ea typeface="+mn-ea"/>
          <a:cs typeface="+mn-cs"/>
        </a:defRPr>
      </a:lvl7pPr>
      <a:lvl8pPr marL="20490327" algn="l" defTabSz="2927190" rtl="0" eaLnBrk="1" latinLnBrk="0" hangingPunct="1">
        <a:defRPr sz="11470" kern="1200">
          <a:solidFill>
            <a:schemeClr val="tx1"/>
          </a:solidFill>
          <a:latin typeface="+mn-lt"/>
          <a:ea typeface="+mn-ea"/>
          <a:cs typeface="+mn-cs"/>
        </a:defRPr>
      </a:lvl8pPr>
      <a:lvl9pPr marL="23417517" algn="l" defTabSz="2927190" rtl="0" eaLnBrk="1" latinLnBrk="0" hangingPunct="1">
        <a:defRPr sz="114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image" Target="../media/image6.png"/><Relationship Id="rId21" Type="http://schemas.openxmlformats.org/officeDocument/2006/relationships/image" Target="../media/image19.svg"/><Relationship Id="rId7" Type="http://schemas.openxmlformats.org/officeDocument/2006/relationships/diagramQuickStyle" Target="../diagrams/quickStyle1.xml"/><Relationship Id="rId12" Type="http://schemas.openxmlformats.org/officeDocument/2006/relationships/image" Target="../media/image10.png"/><Relationship Id="rId17" Type="http://schemas.openxmlformats.org/officeDocument/2006/relationships/image" Target="../media/image15.sv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diagramLayout" Target="../diagrams/layout1.xml"/><Relationship Id="rId11" Type="http://schemas.openxmlformats.org/officeDocument/2006/relationships/image" Target="../media/image9.svg"/><Relationship Id="rId5" Type="http://schemas.openxmlformats.org/officeDocument/2006/relationships/diagramData" Target="../diagrams/data1.xml"/><Relationship Id="rId15" Type="http://schemas.openxmlformats.org/officeDocument/2006/relationships/image" Target="../media/image13.svg"/><Relationship Id="rId10" Type="http://schemas.openxmlformats.org/officeDocument/2006/relationships/image" Target="../media/image8.png"/><Relationship Id="rId19" Type="http://schemas.openxmlformats.org/officeDocument/2006/relationships/image" Target="../media/image17.svg"/><Relationship Id="rId4" Type="http://schemas.openxmlformats.org/officeDocument/2006/relationships/image" Target="../media/image7.svg"/><Relationship Id="rId9" Type="http://schemas.microsoft.com/office/2007/relationships/diagramDrawing" Target="../diagrams/drawing1.xml"/><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1">
            <a:extLst>
              <a:ext uri="{FF2B5EF4-FFF2-40B4-BE49-F238E27FC236}">
                <a16:creationId xmlns:a16="http://schemas.microsoft.com/office/drawing/2014/main" id="{DE7C39E6-571D-9CAE-1F2B-C6FCA7CC4D17}"/>
              </a:ext>
            </a:extLst>
          </p:cNvPr>
          <p:cNvSpPr/>
          <p:nvPr/>
        </p:nvSpPr>
        <p:spPr>
          <a:xfrm>
            <a:off x="2093914" y="28571888"/>
            <a:ext cx="18343728" cy="13089459"/>
          </a:xfrm>
          <a:prstGeom prst="roundRect">
            <a:avLst>
              <a:gd name="adj" fmla="val 3431"/>
            </a:avLst>
          </a:prstGeom>
          <a:solidFill>
            <a:schemeClr val="bg1"/>
          </a:solid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rtl="0">
              <a:lnSpc>
                <a:spcPct val="107000"/>
              </a:lnSpc>
              <a:spcBef>
                <a:spcPts val="0"/>
              </a:spcBef>
              <a:spcAft>
                <a:spcPts val="0"/>
              </a:spcAft>
              <a:tabLst>
                <a:tab pos="457200" algn="l"/>
              </a:tabLst>
            </a:pPr>
            <a:endParaRPr lang="en-US" sz="4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ounded Rectangle 44">
            <a:extLst>
              <a:ext uri="{FF2B5EF4-FFF2-40B4-BE49-F238E27FC236}">
                <a16:creationId xmlns:a16="http://schemas.microsoft.com/office/drawing/2014/main" id="{23925795-E18B-B2B6-650D-EDE88030B562}"/>
              </a:ext>
            </a:extLst>
          </p:cNvPr>
          <p:cNvSpPr/>
          <p:nvPr/>
        </p:nvSpPr>
        <p:spPr>
          <a:xfrm>
            <a:off x="20683687" y="37979581"/>
            <a:ext cx="10645948" cy="3681765"/>
          </a:xfrm>
          <a:prstGeom prst="roundRect">
            <a:avLst>
              <a:gd name="adj" fmla="val 3431"/>
            </a:avLst>
          </a:prstGeom>
          <a:solidFill>
            <a:schemeClr val="bg1"/>
          </a:solid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470"/>
          </a:p>
        </p:txBody>
      </p:sp>
      <p:sp>
        <p:nvSpPr>
          <p:cNvPr id="42" name="Rounded Rectangle 41">
            <a:extLst>
              <a:ext uri="{FF2B5EF4-FFF2-40B4-BE49-F238E27FC236}">
                <a16:creationId xmlns:a16="http://schemas.microsoft.com/office/drawing/2014/main" id="{00FEF062-7DE7-2F40-BC88-B09EB3EC7AFD}"/>
              </a:ext>
            </a:extLst>
          </p:cNvPr>
          <p:cNvSpPr/>
          <p:nvPr/>
        </p:nvSpPr>
        <p:spPr>
          <a:xfrm>
            <a:off x="2093914" y="6263006"/>
            <a:ext cx="18782773" cy="10777270"/>
          </a:xfrm>
          <a:prstGeom prst="roundRect">
            <a:avLst>
              <a:gd name="adj" fmla="val 3431"/>
            </a:avLst>
          </a:prstGeom>
          <a:solidFill>
            <a:schemeClr val="bg1"/>
          </a:solid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470"/>
          </a:p>
        </p:txBody>
      </p:sp>
      <p:sp>
        <p:nvSpPr>
          <p:cNvPr id="45" name="Rounded Rectangle 44">
            <a:extLst>
              <a:ext uri="{FF2B5EF4-FFF2-40B4-BE49-F238E27FC236}">
                <a16:creationId xmlns:a16="http://schemas.microsoft.com/office/drawing/2014/main" id="{E89EE7E7-753D-1A46-B13A-E76C65417FCA}"/>
              </a:ext>
            </a:extLst>
          </p:cNvPr>
          <p:cNvSpPr/>
          <p:nvPr/>
        </p:nvSpPr>
        <p:spPr>
          <a:xfrm>
            <a:off x="21409489" y="6290745"/>
            <a:ext cx="9959516" cy="10770046"/>
          </a:xfrm>
          <a:prstGeom prst="roundRect">
            <a:avLst>
              <a:gd name="adj" fmla="val 3431"/>
            </a:avLst>
          </a:prstGeom>
          <a:solidFill>
            <a:schemeClr val="bg1"/>
          </a:solid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470" dirty="0"/>
          </a:p>
        </p:txBody>
      </p:sp>
      <p:sp>
        <p:nvSpPr>
          <p:cNvPr id="48" name="Rounded Rectangle 47">
            <a:extLst>
              <a:ext uri="{FF2B5EF4-FFF2-40B4-BE49-F238E27FC236}">
                <a16:creationId xmlns:a16="http://schemas.microsoft.com/office/drawing/2014/main" id="{3775548E-B664-EC41-8103-4FC4D15F50B0}"/>
              </a:ext>
            </a:extLst>
          </p:cNvPr>
          <p:cNvSpPr/>
          <p:nvPr/>
        </p:nvSpPr>
        <p:spPr>
          <a:xfrm>
            <a:off x="2093914" y="17428826"/>
            <a:ext cx="29235721" cy="10777270"/>
          </a:xfrm>
          <a:prstGeom prst="roundRect">
            <a:avLst>
              <a:gd name="adj" fmla="val 2019"/>
            </a:avLst>
          </a:prstGeom>
          <a:solidFill>
            <a:schemeClr val="bg1"/>
          </a:solid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470" dirty="0"/>
          </a:p>
        </p:txBody>
      </p:sp>
      <p:sp>
        <p:nvSpPr>
          <p:cNvPr id="7" name="TextBox 6"/>
          <p:cNvSpPr txBox="1"/>
          <p:nvPr/>
        </p:nvSpPr>
        <p:spPr>
          <a:xfrm>
            <a:off x="597414" y="1682623"/>
            <a:ext cx="24853936" cy="1904432"/>
          </a:xfrm>
          <a:prstGeom prst="rect">
            <a:avLst/>
          </a:prstGeom>
          <a:noFill/>
        </p:spPr>
        <p:txBody>
          <a:bodyPr wrap="square" lIns="0" tIns="0" rIns="0" bIns="0" rtlCol="0">
            <a:spAutoFit/>
          </a:bodyPr>
          <a:lstStyle/>
          <a:p>
            <a:pPr>
              <a:lnSpc>
                <a:spcPts val="7400"/>
              </a:lnSpc>
            </a:pPr>
            <a:r>
              <a:rPr lang="en-US" sz="7200" b="1" spc="320" dirty="0">
                <a:solidFill>
                  <a:schemeClr val="bg1"/>
                </a:solidFill>
                <a:latin typeface="Calibri"/>
                <a:cs typeface="Calibri"/>
              </a:rPr>
              <a:t>Perceived Barriers and Unmet Primary Healthcare Access Needs of Iranian Immigrant Women in Canada</a:t>
            </a:r>
          </a:p>
        </p:txBody>
      </p:sp>
      <p:sp>
        <p:nvSpPr>
          <p:cNvPr id="9" name="TextBox 8"/>
          <p:cNvSpPr txBox="1"/>
          <p:nvPr/>
        </p:nvSpPr>
        <p:spPr>
          <a:xfrm>
            <a:off x="597414" y="4299416"/>
            <a:ext cx="26802502" cy="1077218"/>
          </a:xfrm>
          <a:prstGeom prst="rect">
            <a:avLst/>
          </a:prstGeom>
          <a:noFill/>
        </p:spPr>
        <p:txBody>
          <a:bodyPr wrap="square" lIns="0" tIns="0" rIns="0" bIns="0" rtlCol="0">
            <a:spAutoFit/>
          </a:bodyPr>
          <a:lstStyle/>
          <a:p>
            <a:r>
              <a:rPr lang="en-US" sz="3500" spc="320" dirty="0">
                <a:solidFill>
                  <a:schemeClr val="bg1"/>
                </a:solidFill>
                <a:latin typeface="Arial"/>
                <a:cs typeface="Arial"/>
              </a:rPr>
              <a:t>Nazanin </a:t>
            </a:r>
            <a:r>
              <a:rPr lang="en-US" sz="3500" spc="320" dirty="0" err="1">
                <a:solidFill>
                  <a:schemeClr val="bg1"/>
                </a:solidFill>
                <a:latin typeface="Arial"/>
                <a:cs typeface="Arial"/>
              </a:rPr>
              <a:t>Abolghasemi</a:t>
            </a:r>
            <a:r>
              <a:rPr lang="en-US" sz="3500" spc="320" dirty="0">
                <a:solidFill>
                  <a:schemeClr val="bg1"/>
                </a:solidFill>
                <a:latin typeface="Arial"/>
                <a:cs typeface="Arial"/>
              </a:rPr>
              <a:t> </a:t>
            </a:r>
            <a:r>
              <a:rPr lang="en-US" sz="3500" spc="320" dirty="0" err="1">
                <a:solidFill>
                  <a:schemeClr val="bg1"/>
                </a:solidFill>
                <a:latin typeface="Arial"/>
                <a:cs typeface="Arial"/>
              </a:rPr>
              <a:t>Taree</a:t>
            </a:r>
            <a:r>
              <a:rPr lang="en-US" sz="3500" spc="320" dirty="0">
                <a:solidFill>
                  <a:schemeClr val="bg1"/>
                </a:solidFill>
                <a:latin typeface="Arial"/>
                <a:cs typeface="Arial"/>
              </a:rPr>
              <a:t>, Nashit Chowdhury, Hasti Masihay Akbar, Turin Tanvir Chowdhury*</a:t>
            </a:r>
          </a:p>
          <a:p>
            <a:r>
              <a:rPr lang="en-US" sz="3500" spc="320" dirty="0">
                <a:solidFill>
                  <a:schemeClr val="bg1"/>
                </a:solidFill>
                <a:latin typeface="Arial"/>
                <a:cs typeface="Arial"/>
              </a:rPr>
              <a:t>Cumming School of Medicine, Department of Family Medicine, University of Calgary</a:t>
            </a:r>
          </a:p>
        </p:txBody>
      </p:sp>
      <p:sp>
        <p:nvSpPr>
          <p:cNvPr id="26" name="TextBox 25"/>
          <p:cNvSpPr txBox="1"/>
          <p:nvPr/>
        </p:nvSpPr>
        <p:spPr>
          <a:xfrm>
            <a:off x="2555672" y="42080668"/>
            <a:ext cx="12782590" cy="984885"/>
          </a:xfrm>
          <a:prstGeom prst="rect">
            <a:avLst/>
          </a:prstGeom>
          <a:noFill/>
        </p:spPr>
        <p:txBody>
          <a:bodyPr wrap="square" lIns="0" tIns="0" rIns="0" bIns="0" rtlCol="0" anchor="b" anchorCtr="0">
            <a:spAutoFit/>
          </a:bodyPr>
          <a:lstStyle/>
          <a:p>
            <a:r>
              <a:rPr lang="en-US" sz="3200" b="1" spc="320" dirty="0">
                <a:solidFill>
                  <a:srgbClr val="EE0303"/>
                </a:solidFill>
                <a:latin typeface="Calibri"/>
                <a:cs typeface="Calibri"/>
              </a:rPr>
              <a:t>Nazanin Aboulghasemi,	aboulghasemi.na@gmail.com</a:t>
            </a:r>
          </a:p>
          <a:p>
            <a:r>
              <a:rPr lang="pt-BR" sz="3200" b="1" spc="320" dirty="0">
                <a:solidFill>
                  <a:srgbClr val="EE0303"/>
                </a:solidFill>
                <a:latin typeface="Calibri"/>
                <a:cs typeface="Calibri"/>
              </a:rPr>
              <a:t>Turin Tanvir Chowdhury, 	turin.chowdhury@ucalgary.ca</a:t>
            </a:r>
            <a:endParaRPr lang="en-US" sz="3200" b="1" spc="320" dirty="0">
              <a:solidFill>
                <a:srgbClr val="EE0303"/>
              </a:solidFill>
              <a:latin typeface="Calibri"/>
              <a:cs typeface="Calibri"/>
            </a:endParaRPr>
          </a:p>
        </p:txBody>
      </p:sp>
      <p:sp>
        <p:nvSpPr>
          <p:cNvPr id="36" name="TextBox 35">
            <a:extLst>
              <a:ext uri="{FF2B5EF4-FFF2-40B4-BE49-F238E27FC236}">
                <a16:creationId xmlns:a16="http://schemas.microsoft.com/office/drawing/2014/main" id="{26B75E73-EB1E-EA4C-9EE0-E52FFDE68366}"/>
              </a:ext>
            </a:extLst>
          </p:cNvPr>
          <p:cNvSpPr txBox="1"/>
          <p:nvPr/>
        </p:nvSpPr>
        <p:spPr>
          <a:xfrm>
            <a:off x="2586610" y="6772942"/>
            <a:ext cx="7868879" cy="830997"/>
          </a:xfrm>
          <a:prstGeom prst="rect">
            <a:avLst/>
          </a:prstGeom>
          <a:noFill/>
        </p:spPr>
        <p:txBody>
          <a:bodyPr wrap="square" rtlCol="0">
            <a:spAutoFit/>
          </a:bodyPr>
          <a:lstStyle/>
          <a:p>
            <a:r>
              <a:rPr lang="en-US" sz="4800" b="1" dirty="0">
                <a:solidFill>
                  <a:srgbClr val="F20000"/>
                </a:solidFill>
                <a:cs typeface="Calibri"/>
              </a:rPr>
              <a:t>Background</a:t>
            </a:r>
          </a:p>
        </p:txBody>
      </p:sp>
      <p:sp>
        <p:nvSpPr>
          <p:cNvPr id="37" name="TextBox 36">
            <a:extLst>
              <a:ext uri="{FF2B5EF4-FFF2-40B4-BE49-F238E27FC236}">
                <a16:creationId xmlns:a16="http://schemas.microsoft.com/office/drawing/2014/main" id="{B0D38810-EE14-144D-AFA9-0DC1065C3C0C}"/>
              </a:ext>
            </a:extLst>
          </p:cNvPr>
          <p:cNvSpPr txBox="1"/>
          <p:nvPr/>
        </p:nvSpPr>
        <p:spPr>
          <a:xfrm>
            <a:off x="2586610" y="8039709"/>
            <a:ext cx="17047781" cy="8710077"/>
          </a:xfrm>
          <a:prstGeom prst="rect">
            <a:avLst/>
          </a:prstGeom>
          <a:noFill/>
        </p:spPr>
        <p:txBody>
          <a:bodyPr wrap="square" rtlCol="0">
            <a:spAutoFit/>
          </a:bodyPr>
          <a:lstStyle/>
          <a:p>
            <a:pPr marL="609768" indent="-609768">
              <a:buFont typeface="Arial"/>
              <a:buChar char="•"/>
            </a:pPr>
            <a:r>
              <a:rPr lang="en-US" sz="4000" dirty="0">
                <a:cs typeface="Calibri"/>
              </a:rPr>
              <a:t>Canada is a popular destination for immigrants, necessitating equitable health care access for all. However, accessing healthcare for immigrants in Canada is a complex endeavor fraught with numerous challenges.</a:t>
            </a:r>
          </a:p>
          <a:p>
            <a:pPr marL="609768" indent="-609768">
              <a:buFont typeface="Arial"/>
              <a:buChar char="•"/>
            </a:pPr>
            <a:endParaRPr lang="en-US" sz="4000" dirty="0">
              <a:cs typeface="Calibri"/>
            </a:endParaRPr>
          </a:p>
          <a:p>
            <a:pPr marL="609768" indent="-609768">
              <a:buFont typeface="Arial"/>
              <a:buChar char="•"/>
            </a:pPr>
            <a:r>
              <a:rPr lang="en-US" sz="4000" dirty="0">
                <a:cs typeface="Calibri"/>
              </a:rPr>
              <a:t>It is imperative to systematically identify the barriers faced by various immigrant communities to access health care, especially those relatively less studied and smaller in size characterized by their distinct language, culture, and socio-economic backgrounds.</a:t>
            </a:r>
          </a:p>
          <a:p>
            <a:endParaRPr lang="en-US" sz="4000" dirty="0">
              <a:cs typeface="Calibri"/>
            </a:endParaRPr>
          </a:p>
          <a:p>
            <a:pPr marL="609768" indent="-609768">
              <a:buFont typeface="Arial"/>
              <a:buChar char="•"/>
            </a:pPr>
            <a:r>
              <a:rPr lang="en-US" sz="4000" dirty="0">
                <a:cs typeface="Calibri"/>
              </a:rPr>
              <a:t>Iranian immigrant women in Canada face significant challenges when seeking primary healthcare (PHC), and this can negatively impact their well-being</a:t>
            </a:r>
          </a:p>
          <a:p>
            <a:pPr marL="609768" indent="-609768">
              <a:buFont typeface="Arial"/>
              <a:buChar char="•"/>
            </a:pPr>
            <a:endParaRPr lang="en-US" sz="4000" dirty="0">
              <a:cs typeface="Calibri"/>
            </a:endParaRPr>
          </a:p>
          <a:p>
            <a:pPr marL="609768" indent="-609768">
              <a:buFont typeface="Arial"/>
              <a:buChar char="•"/>
            </a:pPr>
            <a:r>
              <a:rPr lang="en-US" sz="4000" dirty="0">
                <a:cs typeface="Calibri"/>
              </a:rPr>
              <a:t>There is limited literature detailing the experiences of Iranian immigrant women within the Canadian healthcare system.</a:t>
            </a:r>
          </a:p>
        </p:txBody>
      </p:sp>
      <p:sp>
        <p:nvSpPr>
          <p:cNvPr id="51" name="TextBox 50">
            <a:extLst>
              <a:ext uri="{FF2B5EF4-FFF2-40B4-BE49-F238E27FC236}">
                <a16:creationId xmlns:a16="http://schemas.microsoft.com/office/drawing/2014/main" id="{8C2E1578-8557-AA42-B03F-54CFE6ADFAA6}"/>
              </a:ext>
            </a:extLst>
          </p:cNvPr>
          <p:cNvSpPr txBox="1"/>
          <p:nvPr/>
        </p:nvSpPr>
        <p:spPr>
          <a:xfrm>
            <a:off x="22034475" y="6728246"/>
            <a:ext cx="7868879" cy="830997"/>
          </a:xfrm>
          <a:prstGeom prst="rect">
            <a:avLst/>
          </a:prstGeom>
          <a:noFill/>
        </p:spPr>
        <p:txBody>
          <a:bodyPr wrap="square" rtlCol="0">
            <a:spAutoFit/>
          </a:bodyPr>
          <a:lstStyle/>
          <a:p>
            <a:r>
              <a:rPr lang="en-US" sz="4800" b="1" dirty="0">
                <a:solidFill>
                  <a:srgbClr val="F20000"/>
                </a:solidFill>
                <a:cs typeface="Calibri"/>
              </a:rPr>
              <a:t>Objectives</a:t>
            </a:r>
          </a:p>
        </p:txBody>
      </p:sp>
      <p:sp>
        <p:nvSpPr>
          <p:cNvPr id="52" name="TextBox 51">
            <a:extLst>
              <a:ext uri="{FF2B5EF4-FFF2-40B4-BE49-F238E27FC236}">
                <a16:creationId xmlns:a16="http://schemas.microsoft.com/office/drawing/2014/main" id="{96C806DE-AAF1-FF45-83EC-33AAD3DFE023}"/>
              </a:ext>
            </a:extLst>
          </p:cNvPr>
          <p:cNvSpPr txBox="1"/>
          <p:nvPr/>
        </p:nvSpPr>
        <p:spPr>
          <a:xfrm>
            <a:off x="22034475" y="8032300"/>
            <a:ext cx="8790011" cy="4678204"/>
          </a:xfrm>
          <a:prstGeom prst="rect">
            <a:avLst/>
          </a:prstGeom>
          <a:noFill/>
        </p:spPr>
        <p:txBody>
          <a:bodyPr wrap="square" rtlCol="0">
            <a:spAutoFit/>
          </a:bodyPr>
          <a:lstStyle/>
          <a:p>
            <a:pPr marL="609768" indent="-609768">
              <a:buFont typeface="Arial"/>
              <a:buChar char="•"/>
            </a:pPr>
            <a:r>
              <a:rPr lang="en-US" sz="4000" dirty="0">
                <a:cs typeface="Calibri"/>
              </a:rPr>
              <a:t>We intend to comprehend the perceived barriers and unmet primary healthcare access needs of Iranian immigrant women in Canada and explore ways to redress them.</a:t>
            </a:r>
          </a:p>
          <a:p>
            <a:pPr marL="609768" indent="-609768">
              <a:buFont typeface="Arial"/>
              <a:buChar char="•"/>
            </a:pPr>
            <a:endParaRPr lang="en-US" sz="3400" dirty="0">
              <a:cs typeface="Calibri"/>
            </a:endParaRPr>
          </a:p>
          <a:p>
            <a:pPr marL="685989" indent="-685989">
              <a:buFont typeface="+mj-lt"/>
              <a:buAutoNum type="arabicPeriod"/>
            </a:pPr>
            <a:endParaRPr lang="en-US" sz="3200" dirty="0">
              <a:solidFill>
                <a:srgbClr val="FFFFFF"/>
              </a:solidFill>
              <a:latin typeface="Arial"/>
              <a:cs typeface="Arial"/>
            </a:endParaRPr>
          </a:p>
          <a:p>
            <a:pPr marL="609768" indent="-609768">
              <a:buFont typeface="Arial"/>
              <a:buChar char="•"/>
            </a:pPr>
            <a:r>
              <a:rPr lang="en-US" sz="3200" dirty="0">
                <a:solidFill>
                  <a:srgbClr val="FFFFFF"/>
                </a:solidFill>
                <a:cs typeface="Calibri"/>
              </a:rPr>
              <a:t>1</a:t>
            </a:r>
          </a:p>
        </p:txBody>
      </p:sp>
      <p:sp>
        <p:nvSpPr>
          <p:cNvPr id="53" name="TextBox 52">
            <a:extLst>
              <a:ext uri="{FF2B5EF4-FFF2-40B4-BE49-F238E27FC236}">
                <a16:creationId xmlns:a16="http://schemas.microsoft.com/office/drawing/2014/main" id="{03146EAE-4E77-894D-9817-BC37E38BA658}"/>
              </a:ext>
            </a:extLst>
          </p:cNvPr>
          <p:cNvSpPr txBox="1"/>
          <p:nvPr/>
        </p:nvSpPr>
        <p:spPr>
          <a:xfrm>
            <a:off x="2555672" y="19268038"/>
            <a:ext cx="7868879" cy="830997"/>
          </a:xfrm>
          <a:prstGeom prst="rect">
            <a:avLst/>
          </a:prstGeom>
          <a:noFill/>
        </p:spPr>
        <p:txBody>
          <a:bodyPr wrap="square" rtlCol="0">
            <a:spAutoFit/>
          </a:bodyPr>
          <a:lstStyle/>
          <a:p>
            <a:r>
              <a:rPr lang="en-US" sz="4800" b="1" dirty="0">
                <a:solidFill>
                  <a:srgbClr val="F20000"/>
                </a:solidFill>
                <a:cs typeface="Calibri"/>
              </a:rPr>
              <a:t>Methods</a:t>
            </a:r>
          </a:p>
        </p:txBody>
      </p:sp>
      <p:sp>
        <p:nvSpPr>
          <p:cNvPr id="3" name="Rounded Rectangle 44">
            <a:extLst>
              <a:ext uri="{FF2B5EF4-FFF2-40B4-BE49-F238E27FC236}">
                <a16:creationId xmlns:a16="http://schemas.microsoft.com/office/drawing/2014/main" id="{EA8169C1-E857-A9A6-F3E7-0823A4A7A39C}"/>
              </a:ext>
            </a:extLst>
          </p:cNvPr>
          <p:cNvSpPr/>
          <p:nvPr/>
        </p:nvSpPr>
        <p:spPr>
          <a:xfrm>
            <a:off x="20683687" y="28601870"/>
            <a:ext cx="10645948" cy="9203367"/>
          </a:xfrm>
          <a:prstGeom prst="roundRect">
            <a:avLst>
              <a:gd name="adj" fmla="val 3431"/>
            </a:avLst>
          </a:prstGeom>
          <a:solidFill>
            <a:schemeClr val="bg1"/>
          </a:solid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470"/>
          </a:p>
        </p:txBody>
      </p:sp>
      <p:sp>
        <p:nvSpPr>
          <p:cNvPr id="4" name="TextBox 3">
            <a:extLst>
              <a:ext uri="{FF2B5EF4-FFF2-40B4-BE49-F238E27FC236}">
                <a16:creationId xmlns:a16="http://schemas.microsoft.com/office/drawing/2014/main" id="{1368D222-2F43-30C6-D4E3-C281607E733D}"/>
              </a:ext>
            </a:extLst>
          </p:cNvPr>
          <p:cNvSpPr txBox="1"/>
          <p:nvPr/>
        </p:nvSpPr>
        <p:spPr>
          <a:xfrm>
            <a:off x="21228054" y="28978298"/>
            <a:ext cx="7868879" cy="830997"/>
          </a:xfrm>
          <a:prstGeom prst="rect">
            <a:avLst/>
          </a:prstGeom>
          <a:noFill/>
        </p:spPr>
        <p:txBody>
          <a:bodyPr wrap="square" rtlCol="0">
            <a:spAutoFit/>
          </a:bodyPr>
          <a:lstStyle/>
          <a:p>
            <a:r>
              <a:rPr lang="en-US" sz="4800" b="1" dirty="0">
                <a:solidFill>
                  <a:srgbClr val="F20000"/>
                </a:solidFill>
                <a:cs typeface="Calibri"/>
              </a:rPr>
              <a:t>Conclusions</a:t>
            </a:r>
          </a:p>
        </p:txBody>
      </p:sp>
      <p:sp>
        <p:nvSpPr>
          <p:cNvPr id="5" name="TextBox 4">
            <a:extLst>
              <a:ext uri="{FF2B5EF4-FFF2-40B4-BE49-F238E27FC236}">
                <a16:creationId xmlns:a16="http://schemas.microsoft.com/office/drawing/2014/main" id="{746C7ACC-B455-9F2B-E12E-F1872FD51BFE}"/>
              </a:ext>
            </a:extLst>
          </p:cNvPr>
          <p:cNvSpPr txBox="1"/>
          <p:nvPr/>
        </p:nvSpPr>
        <p:spPr>
          <a:xfrm>
            <a:off x="2586610" y="28978298"/>
            <a:ext cx="7868879" cy="830997"/>
          </a:xfrm>
          <a:prstGeom prst="rect">
            <a:avLst/>
          </a:prstGeom>
          <a:noFill/>
        </p:spPr>
        <p:txBody>
          <a:bodyPr wrap="square" rtlCol="0">
            <a:spAutoFit/>
          </a:bodyPr>
          <a:lstStyle/>
          <a:p>
            <a:r>
              <a:rPr lang="en-US" sz="4800" b="1" dirty="0">
                <a:solidFill>
                  <a:srgbClr val="F20000"/>
                </a:solidFill>
                <a:cs typeface="Calibri"/>
              </a:rPr>
              <a:t>Results</a:t>
            </a:r>
          </a:p>
        </p:txBody>
      </p:sp>
      <p:sp>
        <p:nvSpPr>
          <p:cNvPr id="6" name="TextBox 5">
            <a:extLst>
              <a:ext uri="{FF2B5EF4-FFF2-40B4-BE49-F238E27FC236}">
                <a16:creationId xmlns:a16="http://schemas.microsoft.com/office/drawing/2014/main" id="{C30AC1C6-F385-531F-EC7A-0E28A0625575}"/>
              </a:ext>
            </a:extLst>
          </p:cNvPr>
          <p:cNvSpPr txBox="1"/>
          <p:nvPr/>
        </p:nvSpPr>
        <p:spPr>
          <a:xfrm>
            <a:off x="20876687" y="39422335"/>
            <a:ext cx="9715608" cy="615553"/>
          </a:xfrm>
          <a:prstGeom prst="rect">
            <a:avLst/>
          </a:prstGeom>
          <a:noFill/>
        </p:spPr>
        <p:txBody>
          <a:bodyPr wrap="square" rtlCol="0">
            <a:spAutoFit/>
          </a:bodyPr>
          <a:lstStyle/>
          <a:p>
            <a:pPr marL="609768" indent="-609768">
              <a:buFont typeface="Arial"/>
              <a:buChar char="•"/>
            </a:pPr>
            <a:r>
              <a:rPr lang="en-US" sz="3400" dirty="0">
                <a:cs typeface="Calibri"/>
              </a:rPr>
              <a:t>…</a:t>
            </a:r>
          </a:p>
        </p:txBody>
      </p:sp>
      <p:sp>
        <p:nvSpPr>
          <p:cNvPr id="12" name="TextBox 11">
            <a:extLst>
              <a:ext uri="{FF2B5EF4-FFF2-40B4-BE49-F238E27FC236}">
                <a16:creationId xmlns:a16="http://schemas.microsoft.com/office/drawing/2014/main" id="{39E3956F-7248-099D-82AC-B934A6905058}"/>
              </a:ext>
            </a:extLst>
          </p:cNvPr>
          <p:cNvSpPr txBox="1"/>
          <p:nvPr/>
        </p:nvSpPr>
        <p:spPr>
          <a:xfrm>
            <a:off x="21228055" y="30140996"/>
            <a:ext cx="10200373" cy="6863417"/>
          </a:xfrm>
          <a:prstGeom prst="rect">
            <a:avLst/>
          </a:prstGeom>
          <a:noFill/>
        </p:spPr>
        <p:txBody>
          <a:bodyPr wrap="square" rtlCol="0">
            <a:spAutoFit/>
          </a:bodyPr>
          <a:lstStyle/>
          <a:p>
            <a:pPr marL="609768" indent="-609768">
              <a:buFont typeface="Arial"/>
              <a:buChar char="•"/>
            </a:pPr>
            <a:r>
              <a:rPr lang="en-US" sz="4000" dirty="0">
                <a:cs typeface="Calibri"/>
              </a:rPr>
              <a:t>Study provides foundation for understanding healthcare needs and barriers of Iranian immigrant women in Canada.</a:t>
            </a:r>
          </a:p>
          <a:p>
            <a:endParaRPr lang="en-US" sz="4000" dirty="0">
              <a:cs typeface="Calibri"/>
            </a:endParaRPr>
          </a:p>
          <a:p>
            <a:pPr marL="609768" indent="-609768">
              <a:buFont typeface="Arial"/>
              <a:buChar char="•"/>
            </a:pPr>
            <a:r>
              <a:rPr lang="en-US" sz="4000" dirty="0">
                <a:cs typeface="Calibri"/>
              </a:rPr>
              <a:t>Paves the way for tailored strategies for this community and enhance healthcare access for the community.</a:t>
            </a:r>
          </a:p>
          <a:p>
            <a:endParaRPr lang="en-US" sz="4000" dirty="0">
              <a:cs typeface="Calibri"/>
            </a:endParaRPr>
          </a:p>
          <a:p>
            <a:pPr marL="609768" indent="-609768">
              <a:buFont typeface="Arial"/>
              <a:buChar char="•"/>
            </a:pPr>
            <a:r>
              <a:rPr lang="en-US" sz="4000" dirty="0">
                <a:cs typeface="Calibri"/>
              </a:rPr>
              <a:t>Assists stakeholders in providing culturally competent care and in promoting equal healthcare for all.</a:t>
            </a:r>
          </a:p>
        </p:txBody>
      </p:sp>
      <p:sp>
        <p:nvSpPr>
          <p:cNvPr id="13" name="TextBox 12">
            <a:extLst>
              <a:ext uri="{FF2B5EF4-FFF2-40B4-BE49-F238E27FC236}">
                <a16:creationId xmlns:a16="http://schemas.microsoft.com/office/drawing/2014/main" id="{890729A1-1849-86ED-F810-AE31BCF6A7CB}"/>
              </a:ext>
            </a:extLst>
          </p:cNvPr>
          <p:cNvSpPr txBox="1"/>
          <p:nvPr/>
        </p:nvSpPr>
        <p:spPr>
          <a:xfrm>
            <a:off x="21228055" y="38368131"/>
            <a:ext cx="7868879" cy="830997"/>
          </a:xfrm>
          <a:prstGeom prst="rect">
            <a:avLst/>
          </a:prstGeom>
          <a:noFill/>
        </p:spPr>
        <p:txBody>
          <a:bodyPr wrap="square" rtlCol="0">
            <a:spAutoFit/>
          </a:bodyPr>
          <a:lstStyle/>
          <a:p>
            <a:r>
              <a:rPr lang="en-US" sz="4800" b="1" dirty="0">
                <a:solidFill>
                  <a:srgbClr val="F20000"/>
                </a:solidFill>
                <a:cs typeface="Calibri"/>
              </a:rPr>
              <a:t>References</a:t>
            </a:r>
          </a:p>
        </p:txBody>
      </p:sp>
      <p:pic>
        <p:nvPicPr>
          <p:cNvPr id="22" name="Graphic 21" descr="Thought outline">
            <a:extLst>
              <a:ext uri="{FF2B5EF4-FFF2-40B4-BE49-F238E27FC236}">
                <a16:creationId xmlns:a16="http://schemas.microsoft.com/office/drawing/2014/main" id="{6E0F2B29-A597-AAFF-8A7D-421B87525D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71117" y="12466912"/>
            <a:ext cx="4584278" cy="4584278"/>
          </a:xfrm>
          <a:prstGeom prst="rect">
            <a:avLst/>
          </a:prstGeom>
        </p:spPr>
      </p:pic>
      <p:graphicFrame>
        <p:nvGraphicFramePr>
          <p:cNvPr id="30" name="Diagram 29">
            <a:extLst>
              <a:ext uri="{FF2B5EF4-FFF2-40B4-BE49-F238E27FC236}">
                <a16:creationId xmlns:a16="http://schemas.microsoft.com/office/drawing/2014/main" id="{66A06DBF-998A-4C14-5A80-64663059A353}"/>
              </a:ext>
            </a:extLst>
          </p:cNvPr>
          <p:cNvGraphicFramePr/>
          <p:nvPr>
            <p:extLst>
              <p:ext uri="{D42A27DB-BD31-4B8C-83A1-F6EECF244321}">
                <p14:modId xmlns:p14="http://schemas.microsoft.com/office/powerpoint/2010/main" val="3445903769"/>
              </p:ext>
            </p:extLst>
          </p:nvPr>
        </p:nvGraphicFramePr>
        <p:xfrm>
          <a:off x="1841339" y="17492088"/>
          <a:ext cx="29235721" cy="105396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31" name="Group 30">
            <a:extLst>
              <a:ext uri="{FF2B5EF4-FFF2-40B4-BE49-F238E27FC236}">
                <a16:creationId xmlns:a16="http://schemas.microsoft.com/office/drawing/2014/main" id="{77776B9B-FCED-C806-2C6C-A370222F5677}"/>
              </a:ext>
            </a:extLst>
          </p:cNvPr>
          <p:cNvGrpSpPr/>
          <p:nvPr/>
        </p:nvGrpSpPr>
        <p:grpSpPr>
          <a:xfrm>
            <a:off x="6007123" y="19479343"/>
            <a:ext cx="21392793" cy="4865765"/>
            <a:chOff x="3869009" y="13269084"/>
            <a:chExt cx="17509388" cy="4001646"/>
          </a:xfrm>
        </p:grpSpPr>
        <p:pic>
          <p:nvPicPr>
            <p:cNvPr id="32" name="Graphic 31" descr="Research outline">
              <a:extLst>
                <a:ext uri="{FF2B5EF4-FFF2-40B4-BE49-F238E27FC236}">
                  <a16:creationId xmlns:a16="http://schemas.microsoft.com/office/drawing/2014/main" id="{6928FCE5-ABB4-4F9B-5BEF-5AE8BB429B5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223025" y="14129025"/>
              <a:ext cx="2155372" cy="2155372"/>
            </a:xfrm>
            <a:prstGeom prst="rect">
              <a:avLst/>
            </a:prstGeom>
          </p:spPr>
        </p:pic>
        <p:pic>
          <p:nvPicPr>
            <p:cNvPr id="33" name="Graphic 32" descr="Group of people outline">
              <a:extLst>
                <a:ext uri="{FF2B5EF4-FFF2-40B4-BE49-F238E27FC236}">
                  <a16:creationId xmlns:a16="http://schemas.microsoft.com/office/drawing/2014/main" id="{93E833A4-7856-92B5-F969-EC53ED1602C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69009" y="13269084"/>
              <a:ext cx="2155372" cy="2155372"/>
            </a:xfrm>
            <a:prstGeom prst="rect">
              <a:avLst/>
            </a:prstGeom>
          </p:spPr>
        </p:pic>
        <p:pic>
          <p:nvPicPr>
            <p:cNvPr id="34" name="Graphic 33" descr="Universal access outline">
              <a:extLst>
                <a:ext uri="{FF2B5EF4-FFF2-40B4-BE49-F238E27FC236}">
                  <a16:creationId xmlns:a16="http://schemas.microsoft.com/office/drawing/2014/main" id="{5B4268FE-3A16-95C9-888C-7A708534B51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483767" y="15115358"/>
              <a:ext cx="2155372" cy="2155372"/>
            </a:xfrm>
            <a:prstGeom prst="rect">
              <a:avLst/>
            </a:prstGeom>
          </p:spPr>
        </p:pic>
        <p:pic>
          <p:nvPicPr>
            <p:cNvPr id="35" name="Graphic 34" descr="Children outline">
              <a:extLst>
                <a:ext uri="{FF2B5EF4-FFF2-40B4-BE49-F238E27FC236}">
                  <a16:creationId xmlns:a16="http://schemas.microsoft.com/office/drawing/2014/main" id="{7D96CB7A-28CB-E01E-53D0-91868BE3786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214468" y="13975480"/>
              <a:ext cx="2462463" cy="2462463"/>
            </a:xfrm>
            <a:prstGeom prst="rect">
              <a:avLst/>
            </a:prstGeom>
          </p:spPr>
        </p:pic>
        <p:pic>
          <p:nvPicPr>
            <p:cNvPr id="38" name="Graphic 37" descr="Boardroom outline">
              <a:extLst>
                <a:ext uri="{FF2B5EF4-FFF2-40B4-BE49-F238E27FC236}">
                  <a16:creationId xmlns:a16="http://schemas.microsoft.com/office/drawing/2014/main" id="{013FC5E5-7EA5-2907-10E2-1C406186EC1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3910798" y="13858286"/>
              <a:ext cx="2735179" cy="2735179"/>
            </a:xfrm>
            <a:prstGeom prst="rect">
              <a:avLst/>
            </a:prstGeom>
          </p:spPr>
        </p:pic>
        <p:pic>
          <p:nvPicPr>
            <p:cNvPr id="39" name="Graphic 38" descr="Family with girl outline">
              <a:extLst>
                <a:ext uri="{FF2B5EF4-FFF2-40B4-BE49-F238E27FC236}">
                  <a16:creationId xmlns:a16="http://schemas.microsoft.com/office/drawing/2014/main" id="{2FC1780C-87A8-F266-234E-C05DCD383C2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928128" y="13891575"/>
              <a:ext cx="1841979" cy="1841979"/>
            </a:xfrm>
            <a:prstGeom prst="rect">
              <a:avLst/>
            </a:prstGeom>
          </p:spPr>
        </p:pic>
      </p:grpSp>
      <p:sp>
        <p:nvSpPr>
          <p:cNvPr id="2" name="TextBox 1">
            <a:extLst>
              <a:ext uri="{FF2B5EF4-FFF2-40B4-BE49-F238E27FC236}">
                <a16:creationId xmlns:a16="http://schemas.microsoft.com/office/drawing/2014/main" id="{A1970081-5B95-8771-1A1D-0AFA5C18697F}"/>
              </a:ext>
            </a:extLst>
          </p:cNvPr>
          <p:cNvSpPr txBox="1"/>
          <p:nvPr/>
        </p:nvSpPr>
        <p:spPr>
          <a:xfrm>
            <a:off x="2586610" y="30228616"/>
            <a:ext cx="16647203" cy="11325665"/>
          </a:xfrm>
          <a:prstGeom prst="rect">
            <a:avLst/>
          </a:prstGeom>
          <a:noFill/>
        </p:spPr>
        <p:txBody>
          <a:bodyPr wrap="square" rtlCol="0">
            <a:spAutoFit/>
          </a:bodyPr>
          <a:lstStyle/>
          <a:p>
            <a:pPr marL="342900" marR="0" lvl="0" indent="-342900" rtl="0">
              <a:lnSpc>
                <a:spcPct val="107000"/>
              </a:lnSpc>
              <a:spcBef>
                <a:spcPts val="0"/>
              </a:spcBef>
              <a:spcAft>
                <a:spcPts val="0"/>
              </a:spcAft>
              <a:buFont typeface="Arial" panose="020B0604020202020204" pitchFamily="34" charset="0"/>
              <a:buChar char="•"/>
              <a:tabLst>
                <a:tab pos="457200" algn="l"/>
              </a:tabLst>
            </a:pPr>
            <a:r>
              <a:rPr lang="en-US" sz="4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anticipate discovering a number of healthcare access barriers faced by immigrant women in Canada, including certain barriers unique to them. These potential barriers might include:</a:t>
            </a:r>
          </a:p>
          <a:p>
            <a:pPr marL="3223488" lvl="2" indent="-571500">
              <a:spcAft>
                <a:spcPts val="800"/>
              </a:spcAft>
              <a:buFont typeface="Courier New" panose="02070309020205020404" pitchFamily="49" charset="0"/>
              <a:buChar char="o"/>
              <a:tabLst>
                <a:tab pos="914400" algn="l"/>
              </a:tabLst>
            </a:pPr>
            <a:r>
              <a:rPr lang="en-US" sz="4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prolonged wait times for emergency services</a:t>
            </a:r>
          </a:p>
          <a:p>
            <a:pPr marL="3223488" lvl="2" indent="-571500">
              <a:spcAft>
                <a:spcPts val="800"/>
              </a:spcAft>
              <a:buFont typeface="Courier New" panose="02070309020205020404" pitchFamily="49" charset="0"/>
              <a:buChar char="o"/>
              <a:tabLst>
                <a:tab pos="914400" algn="l"/>
              </a:tabLst>
            </a:pPr>
            <a:r>
              <a:rPr lang="en-US" sz="4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Slow treatment processes</a:t>
            </a:r>
          </a:p>
          <a:p>
            <a:pPr marL="3223488" lvl="2" indent="-571500">
              <a:spcAft>
                <a:spcPts val="800"/>
              </a:spcAft>
              <a:buFont typeface="Courier New" panose="02070309020205020404" pitchFamily="49" charset="0"/>
              <a:buChar char="o"/>
              <a:tabLst>
                <a:tab pos="914400" algn="l"/>
              </a:tabLst>
            </a:pPr>
            <a:r>
              <a:rPr lang="en-US" sz="4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Few numbers of female healthcare providers</a:t>
            </a:r>
          </a:p>
          <a:p>
            <a:pPr marL="3223488" lvl="2" indent="-571500">
              <a:spcAft>
                <a:spcPts val="800"/>
              </a:spcAft>
              <a:buFont typeface="Courier New" panose="02070309020205020404" pitchFamily="49" charset="0"/>
              <a:buChar char="o"/>
              <a:tabLst>
                <a:tab pos="914400" algn="l"/>
              </a:tabLst>
            </a:pPr>
            <a:r>
              <a:rPr lang="en-US" sz="4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Preservation of modesty during medical exams.</a:t>
            </a:r>
          </a:p>
          <a:p>
            <a:pPr>
              <a:spcAft>
                <a:spcPts val="800"/>
              </a:spcAft>
              <a:tabLst>
                <a:tab pos="914400" algn="l"/>
              </a:tabLst>
            </a:pPr>
            <a:endParaRPr lang="en-US" sz="4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tabLst>
                <a:tab pos="914400" algn="l"/>
              </a:tabLst>
            </a:pPr>
            <a:r>
              <a:rPr lang="en-US" sz="4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With more in-depth analysis, we also anticipate identifying the mechanisms underlying these barriers, such as:</a:t>
            </a:r>
          </a:p>
          <a:p>
            <a:pPr marL="3223488" lvl="2" indent="-571500">
              <a:spcAft>
                <a:spcPts val="800"/>
              </a:spcAft>
              <a:buFont typeface="Courier New" panose="02070309020205020404" pitchFamily="49" charset="0"/>
              <a:buChar char="o"/>
              <a:tabLst>
                <a:tab pos="914400" algn="l"/>
              </a:tabLst>
            </a:pPr>
            <a:r>
              <a:rPr lang="en-US" sz="4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limited understanding of the Canadian healthcare system</a:t>
            </a:r>
          </a:p>
          <a:p>
            <a:pPr marL="3223488" lvl="2" indent="-571500">
              <a:spcAft>
                <a:spcPts val="800"/>
              </a:spcAft>
              <a:buFont typeface="Courier New" panose="02070309020205020404" pitchFamily="49" charset="0"/>
              <a:buChar char="o"/>
              <a:tabLst>
                <a:tab pos="914400" algn="l"/>
              </a:tabLst>
            </a:pPr>
            <a:r>
              <a:rPr lang="en-US" sz="4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difficulty accessing healthcare centers</a:t>
            </a:r>
          </a:p>
          <a:p>
            <a:pPr marL="3223488" lvl="2" indent="-571500">
              <a:spcAft>
                <a:spcPts val="800"/>
              </a:spcAft>
              <a:buFont typeface="Courier New" panose="02070309020205020404" pitchFamily="49" charset="0"/>
              <a:buChar char="o"/>
              <a:tabLst>
                <a:tab pos="914400" algn="l"/>
              </a:tabLst>
            </a:pPr>
            <a:r>
              <a:rPr lang="en-US" sz="4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unfamiliarity of where to seek appropriate care</a:t>
            </a:r>
          </a:p>
          <a:p>
            <a:pPr marR="0" lvl="0">
              <a:spcBef>
                <a:spcPts val="0"/>
              </a:spcBef>
              <a:spcAft>
                <a:spcPts val="800"/>
              </a:spcAft>
              <a:tabLst>
                <a:tab pos="457200" algn="l"/>
              </a:tabLst>
            </a:pPr>
            <a:endParaRPr lang="en-US" sz="4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4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expect to identify the repercussions of these barriers manifesting in various ways within this population.</a:t>
            </a:r>
          </a:p>
        </p:txBody>
      </p:sp>
    </p:spTree>
    <p:extLst>
      <p:ext uri="{BB962C8B-B14F-4D97-AF65-F5344CB8AC3E}">
        <p14:creationId xmlns:p14="http://schemas.microsoft.com/office/powerpoint/2010/main" val="1893998654"/>
      </p:ext>
    </p:extLst>
  </p:cSld>
  <p:clrMapOvr>
    <a:masterClrMapping/>
  </p:clrMapOvr>
</p:sld>
</file>

<file path=ppt/theme/theme1.xml><?xml version="1.0" encoding="utf-8"?>
<a:theme xmlns:a="http://schemas.openxmlformats.org/drawingml/2006/main" name="Office Theme">
  <a:themeElements>
    <a:clrScheme name="UCalgary">
      <a:dk1>
        <a:srgbClr val="000000"/>
      </a:dk1>
      <a:lt1>
        <a:srgbClr val="FFFFFF"/>
      </a:lt1>
      <a:dk2>
        <a:srgbClr val="8C857B"/>
      </a:dk2>
      <a:lt2>
        <a:srgbClr val="C3BFB6"/>
      </a:lt2>
      <a:accent1>
        <a:srgbClr val="D6001C"/>
      </a:accent1>
      <a:accent2>
        <a:srgbClr val="FFA300"/>
      </a:accent2>
      <a:accent3>
        <a:srgbClr val="FF671F"/>
      </a:accent3>
      <a:accent4>
        <a:srgbClr val="B5BD00"/>
      </a:accent4>
      <a:accent5>
        <a:srgbClr val="CE0058"/>
      </a:accent5>
      <a:accent6>
        <a:srgbClr val="A6192E"/>
      </a:accent6>
      <a:hlink>
        <a:srgbClr val="D6001C"/>
      </a:hlink>
      <a:folHlink>
        <a:srgbClr val="8C85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search poster template-portrait-36x48-October 2018" id="{DD18D21B-B395-DA45-8AB9-5FDD97B187F3}" vid="{717DDA97-FA20-FA4C-9756-33E37E2AA1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4D9A0FA515564792FEACC70AB1043E" ma:contentTypeVersion="14" ma:contentTypeDescription="Create a new document." ma:contentTypeScope="" ma:versionID="7f7e0cc1e40a88b99413075e8bf30554">
  <xsd:schema xmlns:xsd="http://www.w3.org/2001/XMLSchema" xmlns:xs="http://www.w3.org/2001/XMLSchema" xmlns:p="http://schemas.microsoft.com/office/2006/metadata/properties" xmlns:ns2="7a4191d5-9b76-4ae3-8401-87ceee92a846" xmlns:ns3="b9b0194d-1e98-4efc-bad5-9450f4bf7a13" targetNamespace="http://schemas.microsoft.com/office/2006/metadata/properties" ma:root="true" ma:fieldsID="bf2af2146a9b0966e9a87ebb457fba04" ns2:_="" ns3:_="">
    <xsd:import namespace="7a4191d5-9b76-4ae3-8401-87ceee92a846"/>
    <xsd:import namespace="b9b0194d-1e98-4efc-bad5-9450f4bf7a1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4191d5-9b76-4ae3-8401-87ceee92a84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976da6b-3754-4ea3-9a44-9d844208727a}" ma:internalName="TaxCatchAll" ma:showField="CatchAllData" ma:web="7a4191d5-9b76-4ae3-8401-87ceee92a84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9b0194d-1e98-4efc-bad5-9450f4bf7a1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d23ff3b-8b4b-4ebe-81e4-de565bb03cb5"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a4191d5-9b76-4ae3-8401-87ceee92a846" xsi:nil="true"/>
    <lcf76f155ced4ddcb4097134ff3c332f xmlns="b9b0194d-1e98-4efc-bad5-9450f4bf7a1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73DD2A-23A1-461C-9948-A497BA50F9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4191d5-9b76-4ae3-8401-87ceee92a846"/>
    <ds:schemaRef ds:uri="b9b0194d-1e98-4efc-bad5-9450f4bf7a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EACEF3-57DA-4F25-8FFD-43B1EC6861A2}">
  <ds:schemaRefs>
    <ds:schemaRef ds:uri="http://schemas.microsoft.com/office/2006/metadata/properties"/>
    <ds:schemaRef ds:uri="http://schemas.microsoft.com/office/infopath/2007/PartnerControls"/>
    <ds:schemaRef ds:uri="7a4191d5-9b76-4ae3-8401-87ceee92a846"/>
    <ds:schemaRef ds:uri="b9b0194d-1e98-4efc-bad5-9450f4bf7a13"/>
  </ds:schemaRefs>
</ds:datastoreItem>
</file>

<file path=customXml/itemProps3.xml><?xml version="1.0" encoding="utf-8"?>
<ds:datastoreItem xmlns:ds="http://schemas.openxmlformats.org/officeDocument/2006/customXml" ds:itemID="{7FA8F5A2-62AA-49E9-91B6-84495FDD89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Research poster template-portrait-36x48-October 2018 (1)</Template>
  <TotalTime>148</TotalTime>
  <Words>417</Words>
  <Application>Microsoft Office PowerPoint</Application>
  <PresentationFormat>Custom</PresentationFormat>
  <Paragraphs>48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Courier New</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Hasti Masihay Akbar</dc:creator>
  <cp:lastModifiedBy>Hasti Masihay Akbar</cp:lastModifiedBy>
  <cp:revision>4</cp:revision>
  <dcterms:created xsi:type="dcterms:W3CDTF">2023-08-26T18:39:03Z</dcterms:created>
  <dcterms:modified xsi:type="dcterms:W3CDTF">2023-10-03T18:18:33Z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0x010100A14D9A0FA515564792FEACC70AB1043E</vt:lpwstr>
  </property>
  <property fmtid="{D5CDD505-2E9C-101B-9397-08002B2CF9AE}" pid="3" name="Order">
    <vt:r8>22900</vt:r8>
  </property>
</Properties>
</file>