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3_D1319AC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9" r:id="rId5"/>
  </p:sldIdLst>
  <p:sldSz cx="43900725" cy="32918400"/>
  <p:notesSz cx="6858000" cy="9144000"/>
  <p:defaultTextStyle>
    <a:defPPr>
      <a:defRPr lang="en-US"/>
    </a:defPPr>
    <a:lvl1pPr marL="0" algn="l" defTabSz="2194789" rtl="0" eaLnBrk="1" latinLnBrk="0" hangingPunct="1">
      <a:defRPr sz="8600" kern="1200">
        <a:solidFill>
          <a:schemeClr val="tx1"/>
        </a:solidFill>
        <a:latin typeface="+mn-lt"/>
        <a:ea typeface="+mn-ea"/>
        <a:cs typeface="+mn-cs"/>
      </a:defRPr>
    </a:lvl1pPr>
    <a:lvl2pPr marL="2194789" algn="l" defTabSz="2194789" rtl="0" eaLnBrk="1" latinLnBrk="0" hangingPunct="1">
      <a:defRPr sz="8600" kern="1200">
        <a:solidFill>
          <a:schemeClr val="tx1"/>
        </a:solidFill>
        <a:latin typeface="+mn-lt"/>
        <a:ea typeface="+mn-ea"/>
        <a:cs typeface="+mn-cs"/>
      </a:defRPr>
    </a:lvl2pPr>
    <a:lvl3pPr marL="4389577" algn="l" defTabSz="2194789" rtl="0" eaLnBrk="1" latinLnBrk="0" hangingPunct="1">
      <a:defRPr sz="8600" kern="1200">
        <a:solidFill>
          <a:schemeClr val="tx1"/>
        </a:solidFill>
        <a:latin typeface="+mn-lt"/>
        <a:ea typeface="+mn-ea"/>
        <a:cs typeface="+mn-cs"/>
      </a:defRPr>
    </a:lvl3pPr>
    <a:lvl4pPr marL="6584366" algn="l" defTabSz="2194789" rtl="0" eaLnBrk="1" latinLnBrk="0" hangingPunct="1">
      <a:defRPr sz="8600" kern="1200">
        <a:solidFill>
          <a:schemeClr val="tx1"/>
        </a:solidFill>
        <a:latin typeface="+mn-lt"/>
        <a:ea typeface="+mn-ea"/>
        <a:cs typeface="+mn-cs"/>
      </a:defRPr>
    </a:lvl4pPr>
    <a:lvl5pPr marL="8779154" algn="l" defTabSz="2194789" rtl="0" eaLnBrk="1" latinLnBrk="0" hangingPunct="1">
      <a:defRPr sz="8600" kern="1200">
        <a:solidFill>
          <a:schemeClr val="tx1"/>
        </a:solidFill>
        <a:latin typeface="+mn-lt"/>
        <a:ea typeface="+mn-ea"/>
        <a:cs typeface="+mn-cs"/>
      </a:defRPr>
    </a:lvl5pPr>
    <a:lvl6pPr marL="10973943" algn="l" defTabSz="2194789" rtl="0" eaLnBrk="1" latinLnBrk="0" hangingPunct="1">
      <a:defRPr sz="8600" kern="1200">
        <a:solidFill>
          <a:schemeClr val="tx1"/>
        </a:solidFill>
        <a:latin typeface="+mn-lt"/>
        <a:ea typeface="+mn-ea"/>
        <a:cs typeface="+mn-cs"/>
      </a:defRPr>
    </a:lvl6pPr>
    <a:lvl7pPr marL="13168732" algn="l" defTabSz="2194789" rtl="0" eaLnBrk="1" latinLnBrk="0" hangingPunct="1">
      <a:defRPr sz="8600" kern="1200">
        <a:solidFill>
          <a:schemeClr val="tx1"/>
        </a:solidFill>
        <a:latin typeface="+mn-lt"/>
        <a:ea typeface="+mn-ea"/>
        <a:cs typeface="+mn-cs"/>
      </a:defRPr>
    </a:lvl7pPr>
    <a:lvl8pPr marL="15363520" algn="l" defTabSz="2194789" rtl="0" eaLnBrk="1" latinLnBrk="0" hangingPunct="1">
      <a:defRPr sz="8600" kern="1200">
        <a:solidFill>
          <a:schemeClr val="tx1"/>
        </a:solidFill>
        <a:latin typeface="+mn-lt"/>
        <a:ea typeface="+mn-ea"/>
        <a:cs typeface="+mn-cs"/>
      </a:defRPr>
    </a:lvl8pPr>
    <a:lvl9pPr marL="17558309" algn="l" defTabSz="2194789"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3" userDrawn="1">
          <p15:clr>
            <a:srgbClr val="A4A3A4"/>
          </p15:clr>
        </p15:guide>
        <p15:guide id="2" pos="26369" userDrawn="1">
          <p15:clr>
            <a:srgbClr val="A4A3A4"/>
          </p15:clr>
        </p15:guide>
        <p15:guide id="3" pos="1285" userDrawn="1">
          <p15:clr>
            <a:srgbClr val="A4A3A4"/>
          </p15:clr>
        </p15:guide>
        <p15:guide id="4" orient="horz" pos="19463" userDrawn="1">
          <p15:clr>
            <a:srgbClr val="A4A3A4"/>
          </p15:clr>
        </p15:guide>
        <p15:guide id="5" orient="horz" pos="3836" userDrawn="1">
          <p15:clr>
            <a:srgbClr val="A4A3A4"/>
          </p15:clr>
        </p15:guide>
        <p15:guide id="6" orient="horz" pos="31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570F93-72FF-4E3D-19F0-C76DF4C938C0}" name="Nashit Chowdhury" initials="NC" userId="S::nashit.chowdhury@ucalgary.ca::31f25503-4b90-407d-b9ef-78efccaa7c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0000"/>
    <a:srgbClr val="EE03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8"/>
    <p:restoredTop sz="95833"/>
  </p:normalViewPr>
  <p:slideViewPr>
    <p:cSldViewPr snapToGrid="0" snapToObjects="1">
      <p:cViewPr>
        <p:scale>
          <a:sx n="31" d="100"/>
          <a:sy n="31" d="100"/>
        </p:scale>
        <p:origin x="1176" y="144"/>
      </p:cViewPr>
      <p:guideLst>
        <p:guide orient="horz" pos="1273"/>
        <p:guide pos="26369"/>
        <p:guide pos="1285"/>
        <p:guide orient="horz" pos="19463"/>
        <p:guide orient="horz" pos="3836"/>
        <p:guide orient="horz" pos="31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omments/modernComment_103_D1319ACD.xml><?xml version="1.0" encoding="utf-8"?>
<p188:cmLst xmlns:a="http://schemas.openxmlformats.org/drawingml/2006/main" xmlns:r="http://schemas.openxmlformats.org/officeDocument/2006/relationships" xmlns:p188="http://schemas.microsoft.com/office/powerpoint/2018/8/main">
  <p188:cm id="{6651F087-8EB8-4100-87FE-AFAEF19D5D21}" authorId="{8D570F93-72FF-4E3D-19F0-C76DF4C938C0}" status="resolved" created="2023-10-04T01:21:11.678" complete="100000">
    <ac:deMkLst xmlns:ac="http://schemas.microsoft.com/office/drawing/2013/main/command">
      <pc:docMk xmlns:pc="http://schemas.microsoft.com/office/powerpoint/2013/main/command"/>
      <pc:sldMk xmlns:pc="http://schemas.microsoft.com/office/powerpoint/2013/main/command" cId="3509689037" sldId="259"/>
      <ac:graphicFrameMk id="30" creationId="{D160CEDD-0125-8800-765E-D0B9846CAFAC}"/>
    </ac:deMkLst>
    <p188:txBody>
      <a:bodyPr/>
      <a:lstStyle/>
      <a:p>
        <a:r>
          <a:rPr lang="en-US"/>
          <a:t>Not sure what this table adds to this. I would add some interesting/relevant/supportive of the results quotes in quotation bubbles (maybe 3 quotes) instead</a:t>
        </a:r>
      </a:p>
    </p188:txBody>
  </p188:cm>
  <p188:cm id="{8D5279E2-29F4-49FE-94A3-E2D522C00C22}" authorId="{8D570F93-72FF-4E3D-19F0-C76DF4C938C0}" created="2023-10-04T01:24:26.693">
    <ac:txMkLst xmlns:ac="http://schemas.microsoft.com/office/drawing/2013/main/command">
      <pc:docMk xmlns:pc="http://schemas.microsoft.com/office/powerpoint/2013/main/command"/>
      <pc:sldMk xmlns:pc="http://schemas.microsoft.com/office/powerpoint/2013/main/command" cId="3509689037" sldId="259"/>
      <ac:spMk id="40" creationId="{E1A2F5C7-421B-814E-B677-9C749BBDAE14}"/>
      <ac:txMk cp="0" len="477">
        <ac:context len="478" hash="3905583303"/>
      </ac:txMk>
    </ac:txMkLst>
    <p188:pos x="11303259" y="592807"/>
    <p188:txBody>
      <a:bodyPr/>
      <a:lstStyle/>
      <a:p>
        <a:r>
          <a:rPr lang="en-US"/>
          <a:t>Can you add one more bullet points, or maybe future direction/call for action</a:t>
        </a:r>
      </a:p>
    </p188:txBody>
  </p188:cm>
  <p188:cm id="{6D13939B-1379-406D-913D-4C31B78A4AF3}" authorId="{8D570F93-72FF-4E3D-19F0-C76DF4C938C0}" status="resolved" created="2023-10-04T01:25:18.486" complete="100000">
    <ac:txMkLst xmlns:ac="http://schemas.microsoft.com/office/drawing/2013/main/command">
      <pc:docMk xmlns:pc="http://schemas.microsoft.com/office/powerpoint/2013/main/command"/>
      <pc:sldMk xmlns:pc="http://schemas.microsoft.com/office/powerpoint/2013/main/command" cId="3509689037" sldId="259"/>
      <ac:spMk id="35" creationId="{15546C74-B02C-CA33-049C-6B47995C62E8}"/>
      <ac:txMk cp="68" len="149">
        <ac:context len="219" hash="2253220845"/>
      </ac:txMk>
    </ac:txMkLst>
    <p188:pos x="11285100" y="1063513"/>
    <p188:txBody>
      <a:bodyPr/>
      <a:lstStyle/>
      <a:p>
        <a:r>
          <a:rPr lang="en-US"/>
          <a:t>Bullet points. Do not repeat what mentioned elswhere. You can make it shorter and add a strength and limitation section instead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E965C-7624-E247-B96F-1194C0B13332}" type="datetimeFigureOut">
              <a:rPr lang="en-US" smtClean="0"/>
              <a:t>10/4/23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FAC13-74A4-2544-ABFC-8B57E2E1D2AF}" type="slidenum">
              <a:rPr lang="en-US" smtClean="0"/>
              <a:t>‹#›</a:t>
            </a:fld>
            <a:endParaRPr lang="en-US"/>
          </a:p>
        </p:txBody>
      </p:sp>
    </p:spTree>
    <p:extLst>
      <p:ext uri="{BB962C8B-B14F-4D97-AF65-F5344CB8AC3E}">
        <p14:creationId xmlns:p14="http://schemas.microsoft.com/office/powerpoint/2010/main" val="113523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FAC13-74A4-2544-ABFC-8B57E2E1D2AF}" type="slidenum">
              <a:rPr lang="en-US" smtClean="0"/>
              <a:t>1</a:t>
            </a:fld>
            <a:endParaRPr lang="en-US"/>
          </a:p>
        </p:txBody>
      </p:sp>
    </p:spTree>
    <p:extLst>
      <p:ext uri="{BB962C8B-B14F-4D97-AF65-F5344CB8AC3E}">
        <p14:creationId xmlns:p14="http://schemas.microsoft.com/office/powerpoint/2010/main" val="33424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n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85FC4A-7AC5-EE4F-8CB5-2B14749F5EF8}"/>
              </a:ext>
            </a:extLst>
          </p:cNvPr>
          <p:cNvPicPr>
            <a:picLocks noChangeAspect="1"/>
          </p:cNvPicPr>
          <p:nvPr userDrawn="1"/>
        </p:nvPicPr>
        <p:blipFill>
          <a:blip r:embed="rId2"/>
          <a:stretch>
            <a:fillRect/>
          </a:stretch>
        </p:blipFill>
        <p:spPr>
          <a:xfrm rot="10800000">
            <a:off x="0" y="-33068"/>
            <a:ext cx="43935290" cy="32951468"/>
          </a:xfrm>
          <a:prstGeom prst="rect">
            <a:avLst/>
          </a:prstGeom>
        </p:spPr>
      </p:pic>
      <p:pic>
        <p:nvPicPr>
          <p:cNvPr id="7" name="Picture 6">
            <a:extLst>
              <a:ext uri="{FF2B5EF4-FFF2-40B4-BE49-F238E27FC236}">
                <a16:creationId xmlns:a16="http://schemas.microsoft.com/office/drawing/2014/main" id="{47E1F624-92A4-4B45-850A-09261BC468FA}"/>
              </a:ext>
            </a:extLst>
          </p:cNvPr>
          <p:cNvPicPr>
            <a:picLocks noChangeAspect="1"/>
          </p:cNvPicPr>
          <p:nvPr userDrawn="1"/>
        </p:nvPicPr>
        <p:blipFill>
          <a:blip r:embed="rId3"/>
          <a:stretch>
            <a:fillRect/>
          </a:stretch>
        </p:blipFill>
        <p:spPr>
          <a:xfrm>
            <a:off x="4762" y="0"/>
            <a:ext cx="43891200" cy="7073900"/>
          </a:xfrm>
          <a:prstGeom prst="rect">
            <a:avLst/>
          </a:prstGeom>
        </p:spPr>
      </p:pic>
    </p:spTree>
    <p:extLst>
      <p:ext uri="{BB962C8B-B14F-4D97-AF65-F5344CB8AC3E}">
        <p14:creationId xmlns:p14="http://schemas.microsoft.com/office/powerpoint/2010/main" val="111268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woop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07339F-0707-E045-85C5-E5D1EE4CBD17}"/>
              </a:ext>
            </a:extLst>
          </p:cNvPr>
          <p:cNvPicPr>
            <a:picLocks noChangeAspect="1"/>
          </p:cNvPicPr>
          <p:nvPr userDrawn="1"/>
        </p:nvPicPr>
        <p:blipFill>
          <a:blip r:embed="rId2"/>
          <a:stretch>
            <a:fillRect/>
          </a:stretch>
        </p:blipFill>
        <p:spPr>
          <a:xfrm>
            <a:off x="-1" y="0"/>
            <a:ext cx="43900725" cy="7062732"/>
          </a:xfrm>
          <a:prstGeom prst="rect">
            <a:avLst/>
          </a:prstGeom>
        </p:spPr>
      </p:pic>
      <p:pic>
        <p:nvPicPr>
          <p:cNvPr id="8" name="Picture 7">
            <a:extLst>
              <a:ext uri="{FF2B5EF4-FFF2-40B4-BE49-F238E27FC236}">
                <a16:creationId xmlns:a16="http://schemas.microsoft.com/office/drawing/2014/main" id="{C462CF23-5735-2148-8D07-EF2F565763DE}"/>
              </a:ext>
            </a:extLst>
          </p:cNvPr>
          <p:cNvPicPr>
            <a:picLocks noChangeAspect="1"/>
          </p:cNvPicPr>
          <p:nvPr userDrawn="1"/>
        </p:nvPicPr>
        <p:blipFill>
          <a:blip r:embed="rId3"/>
          <a:stretch>
            <a:fillRect/>
          </a:stretch>
        </p:blipFill>
        <p:spPr>
          <a:xfrm>
            <a:off x="15224761" y="23625264"/>
            <a:ext cx="28675964" cy="9293136"/>
          </a:xfrm>
          <a:prstGeom prst="rect">
            <a:avLst/>
          </a:prstGeom>
        </p:spPr>
      </p:pic>
    </p:spTree>
    <p:extLst>
      <p:ext uri="{BB962C8B-B14F-4D97-AF65-F5344CB8AC3E}">
        <p14:creationId xmlns:p14="http://schemas.microsoft.com/office/powerpoint/2010/main" val="390957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oc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C48BC9-0A09-7140-A515-393703F8916C}"/>
              </a:ext>
            </a:extLst>
          </p:cNvPr>
          <p:cNvPicPr>
            <a:picLocks noChangeAspect="1"/>
          </p:cNvPicPr>
          <p:nvPr userDrawn="1"/>
        </p:nvPicPr>
        <p:blipFill>
          <a:blip r:embed="rId2"/>
          <a:stretch>
            <a:fillRect/>
          </a:stretch>
        </p:blipFill>
        <p:spPr>
          <a:xfrm>
            <a:off x="-1" y="-1"/>
            <a:ext cx="43900725" cy="5640023"/>
          </a:xfrm>
          <a:prstGeom prst="rect">
            <a:avLst/>
          </a:prstGeom>
        </p:spPr>
      </p:pic>
    </p:spTree>
    <p:extLst>
      <p:ext uri="{BB962C8B-B14F-4D97-AF65-F5344CB8AC3E}">
        <p14:creationId xmlns:p14="http://schemas.microsoft.com/office/powerpoint/2010/main" val="874399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32332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ctr" defTabSz="2194789" rtl="0" eaLnBrk="1" latinLnBrk="0" hangingPunct="1">
        <a:spcBef>
          <a:spcPct val="0"/>
        </a:spcBef>
        <a:buNone/>
        <a:defRPr sz="21100" kern="1200">
          <a:solidFill>
            <a:schemeClr val="tx1"/>
          </a:solidFill>
          <a:latin typeface="+mj-lt"/>
          <a:ea typeface="+mj-ea"/>
          <a:cs typeface="+mj-cs"/>
        </a:defRPr>
      </a:lvl1pPr>
    </p:titleStyle>
    <p:bodyStyle>
      <a:lvl1pPr marL="1646091" indent="-1646091" algn="l" defTabSz="2194789" rtl="0" eaLnBrk="1" latinLnBrk="0" hangingPunct="1">
        <a:spcBef>
          <a:spcPct val="20000"/>
        </a:spcBef>
        <a:buFont typeface="Arial"/>
        <a:buChar char="•"/>
        <a:defRPr sz="15400" kern="1200">
          <a:solidFill>
            <a:schemeClr val="tx1"/>
          </a:solidFill>
          <a:latin typeface="+mn-lt"/>
          <a:ea typeface="+mn-ea"/>
          <a:cs typeface="+mn-cs"/>
        </a:defRPr>
      </a:lvl1pPr>
      <a:lvl2pPr marL="3566531" indent="-1371743" algn="l" defTabSz="2194789" rtl="0" eaLnBrk="1" latinLnBrk="0" hangingPunct="1">
        <a:spcBef>
          <a:spcPct val="20000"/>
        </a:spcBef>
        <a:buFont typeface="Arial"/>
        <a:buChar char="–"/>
        <a:defRPr sz="13400" kern="1200">
          <a:solidFill>
            <a:schemeClr val="tx1"/>
          </a:solidFill>
          <a:latin typeface="+mn-lt"/>
          <a:ea typeface="+mn-ea"/>
          <a:cs typeface="+mn-cs"/>
        </a:defRPr>
      </a:lvl2pPr>
      <a:lvl3pPr marL="5486972" indent="-1097394" algn="l" defTabSz="2194789" rtl="0" eaLnBrk="1" latinLnBrk="0" hangingPunct="1">
        <a:spcBef>
          <a:spcPct val="20000"/>
        </a:spcBef>
        <a:buFont typeface="Arial"/>
        <a:buChar char="•"/>
        <a:defRPr sz="11500" kern="1200">
          <a:solidFill>
            <a:schemeClr val="tx1"/>
          </a:solidFill>
          <a:latin typeface="+mn-lt"/>
          <a:ea typeface="+mn-ea"/>
          <a:cs typeface="+mn-cs"/>
        </a:defRPr>
      </a:lvl3pPr>
      <a:lvl4pPr marL="7681760" indent="-1097394" algn="l" defTabSz="2194789" rtl="0" eaLnBrk="1" latinLnBrk="0" hangingPunct="1">
        <a:spcBef>
          <a:spcPct val="20000"/>
        </a:spcBef>
        <a:buFont typeface="Arial"/>
        <a:buChar char="–"/>
        <a:defRPr sz="9600" kern="1200">
          <a:solidFill>
            <a:schemeClr val="tx1"/>
          </a:solidFill>
          <a:latin typeface="+mn-lt"/>
          <a:ea typeface="+mn-ea"/>
          <a:cs typeface="+mn-cs"/>
        </a:defRPr>
      </a:lvl4pPr>
      <a:lvl5pPr marL="9876549" indent="-1097394" algn="l" defTabSz="2194789" rtl="0" eaLnBrk="1" latinLnBrk="0" hangingPunct="1">
        <a:spcBef>
          <a:spcPct val="20000"/>
        </a:spcBef>
        <a:buFont typeface="Arial"/>
        <a:buChar char="»"/>
        <a:defRPr sz="9600" kern="1200">
          <a:solidFill>
            <a:schemeClr val="tx1"/>
          </a:solidFill>
          <a:latin typeface="+mn-lt"/>
          <a:ea typeface="+mn-ea"/>
          <a:cs typeface="+mn-cs"/>
        </a:defRPr>
      </a:lvl5pPr>
      <a:lvl6pPr marL="12071337" indent="-1097394" algn="l" defTabSz="2194789" rtl="0" eaLnBrk="1" latinLnBrk="0" hangingPunct="1">
        <a:spcBef>
          <a:spcPct val="20000"/>
        </a:spcBef>
        <a:buFont typeface="Arial"/>
        <a:buChar char="•"/>
        <a:defRPr sz="9600" kern="1200">
          <a:solidFill>
            <a:schemeClr val="tx1"/>
          </a:solidFill>
          <a:latin typeface="+mn-lt"/>
          <a:ea typeface="+mn-ea"/>
          <a:cs typeface="+mn-cs"/>
        </a:defRPr>
      </a:lvl6pPr>
      <a:lvl7pPr marL="14266126" indent="-1097394" algn="l" defTabSz="2194789" rtl="0" eaLnBrk="1" latinLnBrk="0" hangingPunct="1">
        <a:spcBef>
          <a:spcPct val="20000"/>
        </a:spcBef>
        <a:buFont typeface="Arial"/>
        <a:buChar char="•"/>
        <a:defRPr sz="9600" kern="1200">
          <a:solidFill>
            <a:schemeClr val="tx1"/>
          </a:solidFill>
          <a:latin typeface="+mn-lt"/>
          <a:ea typeface="+mn-ea"/>
          <a:cs typeface="+mn-cs"/>
        </a:defRPr>
      </a:lvl7pPr>
      <a:lvl8pPr marL="16460915" indent="-1097394" algn="l" defTabSz="2194789" rtl="0" eaLnBrk="1" latinLnBrk="0" hangingPunct="1">
        <a:spcBef>
          <a:spcPct val="20000"/>
        </a:spcBef>
        <a:buFont typeface="Arial"/>
        <a:buChar char="•"/>
        <a:defRPr sz="9600" kern="1200">
          <a:solidFill>
            <a:schemeClr val="tx1"/>
          </a:solidFill>
          <a:latin typeface="+mn-lt"/>
          <a:ea typeface="+mn-ea"/>
          <a:cs typeface="+mn-cs"/>
        </a:defRPr>
      </a:lvl8pPr>
      <a:lvl9pPr marL="18655703" indent="-1097394" algn="l" defTabSz="2194789"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789" rtl="0" eaLnBrk="1" latinLnBrk="0" hangingPunct="1">
        <a:defRPr sz="8600" kern="1200">
          <a:solidFill>
            <a:schemeClr val="tx1"/>
          </a:solidFill>
          <a:latin typeface="+mn-lt"/>
          <a:ea typeface="+mn-ea"/>
          <a:cs typeface="+mn-cs"/>
        </a:defRPr>
      </a:lvl1pPr>
      <a:lvl2pPr marL="2194789" algn="l" defTabSz="2194789" rtl="0" eaLnBrk="1" latinLnBrk="0" hangingPunct="1">
        <a:defRPr sz="8600" kern="1200">
          <a:solidFill>
            <a:schemeClr val="tx1"/>
          </a:solidFill>
          <a:latin typeface="+mn-lt"/>
          <a:ea typeface="+mn-ea"/>
          <a:cs typeface="+mn-cs"/>
        </a:defRPr>
      </a:lvl2pPr>
      <a:lvl3pPr marL="4389577" algn="l" defTabSz="2194789" rtl="0" eaLnBrk="1" latinLnBrk="0" hangingPunct="1">
        <a:defRPr sz="8600" kern="1200">
          <a:solidFill>
            <a:schemeClr val="tx1"/>
          </a:solidFill>
          <a:latin typeface="+mn-lt"/>
          <a:ea typeface="+mn-ea"/>
          <a:cs typeface="+mn-cs"/>
        </a:defRPr>
      </a:lvl3pPr>
      <a:lvl4pPr marL="6584366" algn="l" defTabSz="2194789" rtl="0" eaLnBrk="1" latinLnBrk="0" hangingPunct="1">
        <a:defRPr sz="8600" kern="1200">
          <a:solidFill>
            <a:schemeClr val="tx1"/>
          </a:solidFill>
          <a:latin typeface="+mn-lt"/>
          <a:ea typeface="+mn-ea"/>
          <a:cs typeface="+mn-cs"/>
        </a:defRPr>
      </a:lvl4pPr>
      <a:lvl5pPr marL="8779154" algn="l" defTabSz="2194789" rtl="0" eaLnBrk="1" latinLnBrk="0" hangingPunct="1">
        <a:defRPr sz="8600" kern="1200">
          <a:solidFill>
            <a:schemeClr val="tx1"/>
          </a:solidFill>
          <a:latin typeface="+mn-lt"/>
          <a:ea typeface="+mn-ea"/>
          <a:cs typeface="+mn-cs"/>
        </a:defRPr>
      </a:lvl5pPr>
      <a:lvl6pPr marL="10973943" algn="l" defTabSz="2194789" rtl="0" eaLnBrk="1" latinLnBrk="0" hangingPunct="1">
        <a:defRPr sz="8600" kern="1200">
          <a:solidFill>
            <a:schemeClr val="tx1"/>
          </a:solidFill>
          <a:latin typeface="+mn-lt"/>
          <a:ea typeface="+mn-ea"/>
          <a:cs typeface="+mn-cs"/>
        </a:defRPr>
      </a:lvl6pPr>
      <a:lvl7pPr marL="13168732" algn="l" defTabSz="2194789" rtl="0" eaLnBrk="1" latinLnBrk="0" hangingPunct="1">
        <a:defRPr sz="8600" kern="1200">
          <a:solidFill>
            <a:schemeClr val="tx1"/>
          </a:solidFill>
          <a:latin typeface="+mn-lt"/>
          <a:ea typeface="+mn-ea"/>
          <a:cs typeface="+mn-cs"/>
        </a:defRPr>
      </a:lvl7pPr>
      <a:lvl8pPr marL="15363520" algn="l" defTabSz="2194789" rtl="0" eaLnBrk="1" latinLnBrk="0" hangingPunct="1">
        <a:defRPr sz="8600" kern="1200">
          <a:solidFill>
            <a:schemeClr val="tx1"/>
          </a:solidFill>
          <a:latin typeface="+mn-lt"/>
          <a:ea typeface="+mn-ea"/>
          <a:cs typeface="+mn-cs"/>
        </a:defRPr>
      </a:lvl8pPr>
      <a:lvl9pPr marL="17558309" algn="l" defTabSz="2194789"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3_D1319ACD.xm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ideas.repec.org/p/ilo/ilowps/995016293502676.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9422010" y="7724347"/>
            <a:ext cx="12336879" cy="12824371"/>
          </a:xfrm>
          <a:prstGeom prst="roundRect">
            <a:avLst>
              <a:gd name="adj" fmla="val 3431"/>
            </a:avLst>
          </a:prstGeom>
          <a:solidFill>
            <a:schemeClr val="bg1"/>
          </a:solid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800" dirty="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B85A607F-3A39-614A-9BA9-51D5593EE65E}"/>
              </a:ext>
            </a:extLst>
          </p:cNvPr>
          <p:cNvSpPr/>
          <p:nvPr/>
        </p:nvSpPr>
        <p:spPr>
          <a:xfrm>
            <a:off x="15706010" y="7797034"/>
            <a:ext cx="12336879" cy="6767679"/>
          </a:xfrm>
          <a:prstGeom prst="roundRect">
            <a:avLst>
              <a:gd name="adj" fmla="val 3431"/>
            </a:avLst>
          </a:prstGeom>
          <a:solidFill>
            <a:schemeClr val="bg1"/>
          </a:solid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800">
              <a:latin typeface="Arial" panose="020B0604020202020204" pitchFamily="34" charset="0"/>
              <a:cs typeface="Arial" panose="020B0604020202020204" pitchFamily="34" charset="0"/>
            </a:endParaRPr>
          </a:p>
        </p:txBody>
      </p:sp>
      <p:sp>
        <p:nvSpPr>
          <p:cNvPr id="42" name="Rounded Rectangle 41">
            <a:extLst>
              <a:ext uri="{FF2B5EF4-FFF2-40B4-BE49-F238E27FC236}">
                <a16:creationId xmlns:a16="http://schemas.microsoft.com/office/drawing/2014/main" id="{00FEF062-7DE7-2F40-BC88-B09EB3EC7AFD}"/>
              </a:ext>
            </a:extLst>
          </p:cNvPr>
          <p:cNvSpPr/>
          <p:nvPr/>
        </p:nvSpPr>
        <p:spPr>
          <a:xfrm>
            <a:off x="2026595" y="7797034"/>
            <a:ext cx="12336879" cy="6767679"/>
          </a:xfrm>
          <a:prstGeom prst="roundRect">
            <a:avLst>
              <a:gd name="adj" fmla="val 3431"/>
            </a:avLst>
          </a:prstGeom>
          <a:solidFill>
            <a:schemeClr val="bg1"/>
          </a:solid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800">
              <a:latin typeface="Arial" panose="020B0604020202020204" pitchFamily="34" charset="0"/>
              <a:cs typeface="Arial" panose="020B0604020202020204" pitchFamily="34" charset="0"/>
            </a:endParaRPr>
          </a:p>
        </p:txBody>
      </p:sp>
      <p:sp>
        <p:nvSpPr>
          <p:cNvPr id="43" name="Rounded Rectangle 42">
            <a:extLst>
              <a:ext uri="{FF2B5EF4-FFF2-40B4-BE49-F238E27FC236}">
                <a16:creationId xmlns:a16="http://schemas.microsoft.com/office/drawing/2014/main" id="{8651448D-29A6-1A40-A9C3-F89C2CEEF895}"/>
              </a:ext>
            </a:extLst>
          </p:cNvPr>
          <p:cNvSpPr/>
          <p:nvPr/>
        </p:nvSpPr>
        <p:spPr>
          <a:xfrm>
            <a:off x="2026595" y="15122644"/>
            <a:ext cx="26052879" cy="13714845"/>
          </a:xfrm>
          <a:prstGeom prst="roundRect">
            <a:avLst>
              <a:gd name="adj" fmla="val 3431"/>
            </a:avLst>
          </a:prstGeom>
          <a:solidFill>
            <a:schemeClr val="bg1"/>
          </a:solid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8800" b="0" i="0" dirty="0">
                <a:effectLst/>
                <a:latin typeface="Arial" panose="020B0604020202020204" pitchFamily="34" charset="0"/>
                <a:cs typeface="Arial" panose="020B0604020202020204" pitchFamily="34" charset="0"/>
              </a:rPr>
              <a:t>We aimed to gauge this population in discussion to capture perspectives within the IMG community about contributions to health and wellness (CHW). Participants gave a range of alternative contribution pathways other than that of a physician practicing medicine, discussed varying levels of challenges, and on what levels can practice be modified. Many themes were then conceptualized from three big questions asked, which were regarding potential IMG roles, challenges, and mechanisms for change.</a:t>
            </a:r>
            <a:endParaRPr lang="en-US" sz="8800" dirty="0">
              <a:latin typeface="Arial" panose="020B0604020202020204" pitchFamily="34" charset="0"/>
              <a:cs typeface="Arial" panose="020B0604020202020204" pitchFamily="34" charset="0"/>
            </a:endParaRPr>
          </a:p>
          <a:p>
            <a:endParaRPr lang="en-US" sz="8800" dirty="0">
              <a:solidFill>
                <a:srgbClr val="FFFFFF"/>
              </a:solidFill>
              <a:latin typeface="Arial" panose="020B0604020202020204" pitchFamily="34" charset="0"/>
              <a:cs typeface="Arial" panose="020B0604020202020204" pitchFamily="34" charset="0"/>
            </a:endParaRPr>
          </a:p>
        </p:txBody>
      </p:sp>
      <p:sp>
        <p:nvSpPr>
          <p:cNvPr id="7" name="TextBox 6"/>
          <p:cNvSpPr txBox="1"/>
          <p:nvPr/>
        </p:nvSpPr>
        <p:spPr>
          <a:xfrm>
            <a:off x="2562453" y="2657099"/>
            <a:ext cx="33688269" cy="1897955"/>
          </a:xfrm>
          <a:prstGeom prst="rect">
            <a:avLst/>
          </a:prstGeom>
          <a:noFill/>
        </p:spPr>
        <p:txBody>
          <a:bodyPr wrap="square" lIns="0" tIns="0" rIns="0" bIns="0" rtlCol="0">
            <a:spAutoFit/>
          </a:bodyPr>
          <a:lstStyle/>
          <a:p>
            <a:pPr>
              <a:lnSpc>
                <a:spcPts val="7400"/>
              </a:lnSpc>
            </a:pPr>
            <a:r>
              <a:rPr lang="en-US" sz="7200" b="1" spc="240" dirty="0">
                <a:solidFill>
                  <a:srgbClr val="F20000"/>
                </a:solidFill>
                <a:latin typeface="Arial" panose="020B0604020202020204" pitchFamily="34" charset="0"/>
                <a:cs typeface="Arial" panose="020B0604020202020204" pitchFamily="34" charset="0"/>
              </a:rPr>
              <a:t>Contributions to Community Health and Wellness: </a:t>
            </a:r>
            <a:r>
              <a:rPr lang="en-US" sz="6600" b="1" spc="240" dirty="0">
                <a:solidFill>
                  <a:srgbClr val="F20000"/>
                </a:solidFill>
                <a:latin typeface="Arial" panose="020B0604020202020204" pitchFamily="34" charset="0"/>
                <a:cs typeface="Arial" panose="020B0604020202020204" pitchFamily="34" charset="0"/>
              </a:rPr>
              <a:t>An Exploratory Study on International Medical Graduates Pursuing Alternate Careers</a:t>
            </a:r>
          </a:p>
        </p:txBody>
      </p:sp>
      <p:sp>
        <p:nvSpPr>
          <p:cNvPr id="9" name="TextBox 8"/>
          <p:cNvSpPr txBox="1"/>
          <p:nvPr/>
        </p:nvSpPr>
        <p:spPr>
          <a:xfrm>
            <a:off x="2533290" y="5186586"/>
            <a:ext cx="33688269" cy="2092881"/>
          </a:xfrm>
          <a:prstGeom prst="rect">
            <a:avLst/>
          </a:prstGeom>
          <a:noFill/>
        </p:spPr>
        <p:txBody>
          <a:bodyPr wrap="square" lIns="0" tIns="0" rIns="0" bIns="0" rtlCol="0">
            <a:spAutoFit/>
          </a:bodyPr>
          <a:lstStyle/>
          <a:p>
            <a:r>
              <a:rPr lang="en-CA" sz="3600" b="0" i="0" dirty="0">
                <a:solidFill>
                  <a:srgbClr val="000000"/>
                </a:solidFill>
                <a:effectLst/>
                <a:latin typeface="Arial" panose="020B0604020202020204" pitchFamily="34" charset="0"/>
                <a:cs typeface="Arial" panose="020B0604020202020204" pitchFamily="34" charset="0"/>
              </a:rPr>
              <a:t>Meriem Aroua</a:t>
            </a:r>
            <a:r>
              <a:rPr lang="en-CA" sz="3600" b="0" i="0" baseline="30000" dirty="0">
                <a:solidFill>
                  <a:srgbClr val="000000"/>
                </a:solidFill>
                <a:effectLst/>
                <a:latin typeface="Arial" panose="020B0604020202020204" pitchFamily="34" charset="0"/>
                <a:cs typeface="Arial" panose="020B0604020202020204" pitchFamily="34" charset="0"/>
              </a:rPr>
              <a:t>1, 2</a:t>
            </a:r>
            <a:r>
              <a:rPr lang="en-CA" sz="3600" b="0" i="0" dirty="0">
                <a:solidFill>
                  <a:srgbClr val="000000"/>
                </a:solidFill>
                <a:effectLst/>
                <a:latin typeface="Arial" panose="020B0604020202020204" pitchFamily="34" charset="0"/>
                <a:cs typeface="Arial" panose="020B0604020202020204" pitchFamily="34" charset="0"/>
              </a:rPr>
              <a:t>, </a:t>
            </a:r>
            <a:r>
              <a:rPr lang="en-CA" sz="3600" b="0" i="0" dirty="0" err="1">
                <a:solidFill>
                  <a:srgbClr val="000000"/>
                </a:solidFill>
                <a:effectLst/>
                <a:latin typeface="Arial" panose="020B0604020202020204" pitchFamily="34" charset="0"/>
                <a:cs typeface="Arial" panose="020B0604020202020204" pitchFamily="34" charset="0"/>
              </a:rPr>
              <a:t>Nashit</a:t>
            </a:r>
            <a:r>
              <a:rPr lang="en-CA" sz="3600" b="0" i="0" dirty="0">
                <a:solidFill>
                  <a:srgbClr val="000000"/>
                </a:solidFill>
                <a:effectLst/>
                <a:latin typeface="Arial" panose="020B0604020202020204" pitchFamily="34" charset="0"/>
                <a:cs typeface="Arial" panose="020B0604020202020204" pitchFamily="34" charset="0"/>
              </a:rPr>
              <a:t> Chowdhury</a:t>
            </a:r>
            <a:r>
              <a:rPr lang="en-CA" sz="3600" b="0" i="0" baseline="30000" dirty="0">
                <a:solidFill>
                  <a:srgbClr val="000000"/>
                </a:solidFill>
                <a:effectLst/>
                <a:latin typeface="Arial" panose="020B0604020202020204" pitchFamily="34" charset="0"/>
                <a:cs typeface="Arial" panose="020B0604020202020204" pitchFamily="34" charset="0"/>
              </a:rPr>
              <a:t> 1, 2, 3</a:t>
            </a:r>
            <a:r>
              <a:rPr lang="en-CA" sz="3600" b="0" i="0" dirty="0">
                <a:solidFill>
                  <a:srgbClr val="000000"/>
                </a:solidFill>
                <a:effectLst/>
                <a:latin typeface="Arial" panose="020B0604020202020204" pitchFamily="34" charset="0"/>
                <a:cs typeface="Arial" panose="020B0604020202020204" pitchFamily="34" charset="0"/>
              </a:rPr>
              <a:t>, Deidre Lake</a:t>
            </a:r>
            <a:r>
              <a:rPr lang="en-CA" sz="3600" b="0" i="0" baseline="30000" dirty="0">
                <a:solidFill>
                  <a:srgbClr val="000000"/>
                </a:solidFill>
                <a:effectLst/>
                <a:latin typeface="Arial" panose="020B0604020202020204" pitchFamily="34" charset="0"/>
                <a:cs typeface="Arial" panose="020B0604020202020204" pitchFamily="34" charset="0"/>
              </a:rPr>
              <a:t>3</a:t>
            </a:r>
            <a:r>
              <a:rPr lang="en-CA" sz="3600" b="0" i="0" dirty="0">
                <a:solidFill>
                  <a:srgbClr val="000000"/>
                </a:solidFill>
                <a:effectLst/>
                <a:latin typeface="Arial" panose="020B0604020202020204" pitchFamily="34" charset="0"/>
                <a:cs typeface="Arial" panose="020B0604020202020204" pitchFamily="34" charset="0"/>
              </a:rPr>
              <a:t>, and Tanvir C Turin*</a:t>
            </a:r>
            <a:r>
              <a:rPr lang="en-CA" sz="3600" b="0" i="0" baseline="30000" dirty="0">
                <a:solidFill>
                  <a:srgbClr val="000000"/>
                </a:solidFill>
                <a:effectLst/>
                <a:latin typeface="Arial" panose="020B0604020202020204" pitchFamily="34" charset="0"/>
                <a:cs typeface="Arial" panose="020B0604020202020204" pitchFamily="34" charset="0"/>
              </a:rPr>
              <a:t>1, </a:t>
            </a:r>
            <a:r>
              <a:rPr lang="en-CA" sz="3600" baseline="30000" dirty="0">
                <a:solidFill>
                  <a:srgbClr val="000000"/>
                </a:solidFill>
                <a:latin typeface="Arial" panose="020B0604020202020204" pitchFamily="34" charset="0"/>
                <a:cs typeface="Arial" panose="020B0604020202020204" pitchFamily="34" charset="0"/>
              </a:rPr>
              <a:t>2</a:t>
            </a:r>
            <a:endParaRPr lang="en-CA" sz="3600" b="0" i="0" dirty="0">
              <a:solidFill>
                <a:srgbClr val="000000"/>
              </a:solidFill>
              <a:effectLst/>
              <a:latin typeface="Arial" panose="020B0604020202020204" pitchFamily="34" charset="0"/>
              <a:cs typeface="Arial" panose="020B0604020202020204" pitchFamily="34" charset="0"/>
            </a:endParaRPr>
          </a:p>
          <a:p>
            <a:endParaRPr lang="en-CA" sz="1600" b="0" i="0" dirty="0">
              <a:solidFill>
                <a:srgbClr val="000000"/>
              </a:solidFill>
              <a:effectLst/>
              <a:latin typeface="Arial" panose="020B0604020202020204" pitchFamily="34" charset="0"/>
              <a:cs typeface="Arial" panose="020B0604020202020204" pitchFamily="34" charset="0"/>
            </a:endParaRPr>
          </a:p>
          <a:p>
            <a:r>
              <a:rPr lang="en-CA" sz="1600" b="0" i="0" dirty="0">
                <a:solidFill>
                  <a:srgbClr val="000000"/>
                </a:solidFill>
                <a:effectLst/>
                <a:latin typeface="Arial" panose="020B0604020202020204" pitchFamily="34" charset="0"/>
                <a:cs typeface="Arial" panose="020B0604020202020204" pitchFamily="34" charset="0"/>
              </a:rPr>
              <a:t>1. Department of Family Medicine, Cumming School of Medicine, University of Calgary, Calgary, Alberta, Canada.    </a:t>
            </a:r>
          </a:p>
          <a:p>
            <a:pPr algn="l" rtl="0" fontAlgn="base"/>
            <a:r>
              <a:rPr lang="en-CA" sz="1600" b="0" i="0" dirty="0">
                <a:solidFill>
                  <a:srgbClr val="000000"/>
                </a:solidFill>
                <a:effectLst/>
                <a:latin typeface="Arial" panose="020B0604020202020204" pitchFamily="34" charset="0"/>
                <a:cs typeface="Arial" panose="020B0604020202020204" pitchFamily="34" charset="0"/>
              </a:rPr>
              <a:t>2. Department of Community Health Sciences, Cumming School of Medicine, University of Calgary, Calgary, Alberta, Canada.   </a:t>
            </a:r>
          </a:p>
          <a:p>
            <a:pPr algn="l" rtl="0" fontAlgn="base"/>
            <a:r>
              <a:rPr lang="en-CA" sz="1600" b="0" i="0" dirty="0">
                <a:solidFill>
                  <a:srgbClr val="000000"/>
                </a:solidFill>
                <a:effectLst/>
                <a:latin typeface="Arial" panose="020B0604020202020204" pitchFamily="34" charset="0"/>
                <a:cs typeface="Arial" panose="020B0604020202020204" pitchFamily="34" charset="0"/>
              </a:rPr>
              <a:t>3. Alberta International Medical Graduates Association </a:t>
            </a:r>
          </a:p>
          <a:p>
            <a:endParaRPr lang="en-US" sz="3600" spc="240" dirty="0">
              <a:latin typeface="Arial" panose="020B0604020202020204" pitchFamily="34" charset="0"/>
              <a:cs typeface="Arial" panose="020B0604020202020204" pitchFamily="34" charset="0"/>
            </a:endParaRPr>
          </a:p>
        </p:txBody>
      </p:sp>
      <p:sp>
        <p:nvSpPr>
          <p:cNvPr id="17" name="TextBox 16"/>
          <p:cNvSpPr txBox="1"/>
          <p:nvPr/>
        </p:nvSpPr>
        <p:spPr>
          <a:xfrm>
            <a:off x="16212705" y="8190273"/>
            <a:ext cx="11262256" cy="707886"/>
          </a:xfrm>
          <a:prstGeom prst="rect">
            <a:avLst/>
          </a:prstGeom>
          <a:noFill/>
        </p:spPr>
        <p:txBody>
          <a:bodyPr wrap="square" rtlCol="0">
            <a:spAutoFit/>
          </a:bodyPr>
          <a:lstStyle/>
          <a:p>
            <a:r>
              <a:rPr lang="en-US" sz="4000" b="1" dirty="0">
                <a:solidFill>
                  <a:srgbClr val="F20000"/>
                </a:solidFill>
                <a:latin typeface="Arial" panose="020B0604020202020204" pitchFamily="34" charset="0"/>
                <a:cs typeface="Arial" panose="020B0604020202020204" pitchFamily="34" charset="0"/>
              </a:rPr>
              <a:t>Methods</a:t>
            </a:r>
          </a:p>
        </p:txBody>
      </p:sp>
      <p:sp>
        <p:nvSpPr>
          <p:cNvPr id="19" name="TextBox 18"/>
          <p:cNvSpPr txBox="1"/>
          <p:nvPr/>
        </p:nvSpPr>
        <p:spPr>
          <a:xfrm>
            <a:off x="16212705" y="9023264"/>
            <a:ext cx="11327570" cy="5016758"/>
          </a:xfrm>
          <a:prstGeom prst="rect">
            <a:avLst/>
          </a:prstGeom>
          <a:noFill/>
        </p:spPr>
        <p:txBody>
          <a:bodyPr wrap="square" rtlCol="0">
            <a:spAutoFit/>
          </a:bodyPr>
          <a:lstStyle/>
          <a:p>
            <a:pPr marL="457200" indent="-457200">
              <a:buFont typeface="Arial" panose="020B0604020202020204" pitchFamily="34" charset="0"/>
              <a:buChar char="•"/>
            </a:pPr>
            <a:r>
              <a:rPr lang="en-CA" sz="3200" b="0" i="0" dirty="0">
                <a:solidFill>
                  <a:srgbClr val="000000"/>
                </a:solidFill>
                <a:effectLst/>
                <a:latin typeface="Arial" panose="020B0604020202020204" pitchFamily="34" charset="0"/>
                <a:cs typeface="Arial" panose="020B0604020202020204" pitchFamily="34" charset="0"/>
              </a:rPr>
              <a:t>Eight focus groups in total were conducted (n=42)</a:t>
            </a:r>
          </a:p>
          <a:p>
            <a:pPr marL="457200" indent="-457200">
              <a:buFont typeface="Arial"/>
              <a:buChar char="•"/>
            </a:pPr>
            <a:endParaRPr lang="en-CA" sz="3200" b="0" i="0" dirty="0">
              <a:solidFill>
                <a:srgbClr val="000000"/>
              </a:solidFill>
              <a:effectLst/>
              <a:latin typeface="Arial" panose="020B0604020202020204" pitchFamily="34" charset="0"/>
              <a:cs typeface="Arial" panose="020B0604020202020204" pitchFamily="34" charset="0"/>
            </a:endParaRPr>
          </a:p>
          <a:p>
            <a:pPr marL="457200" indent="-457200">
              <a:buFont typeface="Arial"/>
              <a:buChar char="•"/>
            </a:pPr>
            <a:r>
              <a:rPr lang="en-CA" sz="3200" dirty="0">
                <a:solidFill>
                  <a:srgbClr val="000000"/>
                </a:solidFill>
                <a:latin typeface="Arial" panose="020B0604020202020204" pitchFamily="34" charset="0"/>
                <a:cs typeface="Arial" panose="020B0604020202020204" pitchFamily="34" charset="0"/>
              </a:rPr>
              <a:t>The focus groups were preformed over Zoom, thus allowing participation from across Canada</a:t>
            </a:r>
          </a:p>
          <a:p>
            <a:pPr marL="457200" indent="-457200">
              <a:buFont typeface="Arial"/>
              <a:buChar char="•"/>
            </a:pPr>
            <a:endParaRPr lang="en-CA" sz="3200" dirty="0">
              <a:solidFill>
                <a:srgbClr val="000000"/>
              </a:solidFill>
              <a:latin typeface="Arial" panose="020B0604020202020204" pitchFamily="34" charset="0"/>
              <a:cs typeface="Arial" panose="020B0604020202020204" pitchFamily="34" charset="0"/>
            </a:endParaRPr>
          </a:p>
          <a:p>
            <a:pPr marL="457200" indent="-457200">
              <a:buFont typeface="Arial"/>
              <a:buChar char="•"/>
            </a:pPr>
            <a:r>
              <a:rPr lang="en-CA" sz="3200" b="0" i="0" dirty="0">
                <a:solidFill>
                  <a:srgbClr val="000000"/>
                </a:solidFill>
                <a:effectLst/>
                <a:latin typeface="Arial" panose="020B0604020202020204" pitchFamily="34" charset="0"/>
                <a:cs typeface="Arial" panose="020B0604020202020204" pitchFamily="34" charset="0"/>
              </a:rPr>
              <a:t>Inductive coding of the data followed by a thematic analysis was performed to synthesis results </a:t>
            </a:r>
          </a:p>
          <a:p>
            <a:pPr marL="457200" indent="-457200">
              <a:buFont typeface="Arial"/>
              <a:buChar char="•"/>
            </a:pPr>
            <a:endParaRPr lang="en-CA" sz="3200" b="0" i="0" dirty="0">
              <a:solidFill>
                <a:srgbClr val="000000"/>
              </a:solidFill>
              <a:effectLst/>
              <a:latin typeface="Arial" panose="020B0604020202020204" pitchFamily="34" charset="0"/>
              <a:cs typeface="Arial" panose="020B0604020202020204" pitchFamily="34" charset="0"/>
            </a:endParaRPr>
          </a:p>
          <a:p>
            <a:pPr marL="457200" indent="-457200">
              <a:buFont typeface="Arial"/>
              <a:buChar char="•"/>
            </a:pPr>
            <a:r>
              <a:rPr lang="en-CA" sz="3200" b="0" i="0" dirty="0">
                <a:solidFill>
                  <a:srgbClr val="000000"/>
                </a:solidFill>
                <a:effectLst/>
                <a:latin typeface="Arial" panose="020B0604020202020204" pitchFamily="34" charset="0"/>
                <a:cs typeface="Arial" panose="020B0604020202020204" pitchFamily="34" charset="0"/>
              </a:rPr>
              <a:t>Themes and sub-themes were reviewed and finalized following revisions with representative participants</a:t>
            </a:r>
          </a:p>
        </p:txBody>
      </p:sp>
      <p:sp>
        <p:nvSpPr>
          <p:cNvPr id="21" name="TextBox 20"/>
          <p:cNvSpPr txBox="1"/>
          <p:nvPr/>
        </p:nvSpPr>
        <p:spPr>
          <a:xfrm>
            <a:off x="2659833" y="22807877"/>
            <a:ext cx="10347865" cy="707886"/>
          </a:xfrm>
          <a:prstGeom prst="rect">
            <a:avLst/>
          </a:prstGeom>
          <a:noFill/>
        </p:spPr>
        <p:txBody>
          <a:bodyPr wrap="square" rtlCol="0">
            <a:spAutoFit/>
          </a:bodyPr>
          <a:lstStyle/>
          <a:p>
            <a:r>
              <a:rPr lang="en-US" sz="4000" b="1" dirty="0">
                <a:solidFill>
                  <a:srgbClr val="F20000"/>
                </a:solidFill>
                <a:latin typeface="Arial" panose="020B0604020202020204" pitchFamily="34" charset="0"/>
                <a:cs typeface="Arial" panose="020B0604020202020204" pitchFamily="34" charset="0"/>
              </a:rPr>
              <a:t>Results</a:t>
            </a:r>
          </a:p>
        </p:txBody>
      </p:sp>
      <p:sp>
        <p:nvSpPr>
          <p:cNvPr id="23" name="TextBox 22"/>
          <p:cNvSpPr txBox="1"/>
          <p:nvPr/>
        </p:nvSpPr>
        <p:spPr>
          <a:xfrm>
            <a:off x="2659833" y="23668247"/>
            <a:ext cx="11327570" cy="5016758"/>
          </a:xfrm>
          <a:prstGeom prst="rect">
            <a:avLst/>
          </a:prstGeom>
          <a:noFill/>
        </p:spPr>
        <p:txBody>
          <a:bodyPr wrap="square" rtlCol="0">
            <a:spAutoFit/>
          </a:bodyPr>
          <a:lstStyle/>
          <a:p>
            <a:pPr marL="457200" indent="-457200">
              <a:buFont typeface="Arial" panose="020B0604020202020204" pitchFamily="34" charset="0"/>
              <a:buChar char="•"/>
            </a:pPr>
            <a:r>
              <a:rPr lang="en-US" sz="3200" b="0" i="0" dirty="0">
                <a:effectLst/>
                <a:latin typeface="Arial" panose="020B0604020202020204" pitchFamily="34" charset="0"/>
                <a:cs typeface="Arial" panose="020B0604020202020204" pitchFamily="34" charset="0"/>
              </a:rPr>
              <a:t>IMGs are motivated to actively explore diverse roles for community health beyond medicine.</a:t>
            </a:r>
          </a:p>
          <a:p>
            <a:endParaRPr lang="en-US" sz="3200" b="0" i="0" dirty="0">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0" i="0" dirty="0">
                <a:effectLst/>
                <a:latin typeface="Arial" panose="020B0604020202020204" pitchFamily="34" charset="0"/>
                <a:cs typeface="Arial" panose="020B0604020202020204" pitchFamily="34" charset="0"/>
              </a:rPr>
              <a:t>Proposed solutions involve </a:t>
            </a:r>
            <a:r>
              <a:rPr lang="en-US" sz="3200" dirty="0">
                <a:latin typeface="Arial" panose="020B0604020202020204" pitchFamily="34" charset="0"/>
                <a:cs typeface="Arial" panose="020B0604020202020204" pitchFamily="34" charset="0"/>
              </a:rPr>
              <a:t>c</a:t>
            </a:r>
            <a:r>
              <a:rPr lang="en-US" sz="3200" b="0" i="0" dirty="0">
                <a:effectLst/>
                <a:latin typeface="Arial" panose="020B0604020202020204" pitchFamily="34" charset="0"/>
                <a:cs typeface="Arial" panose="020B0604020202020204" pitchFamily="34" charset="0"/>
              </a:rPr>
              <a:t>ross-sectoral collaborative efforts, personal initiatives, and organizational resources including structure and support</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0" i="0" dirty="0">
                <a:effectLst/>
                <a:latin typeface="Arial" panose="020B0604020202020204" pitchFamily="34" charset="0"/>
                <a:cs typeface="Arial" panose="020B0604020202020204" pitchFamily="34" charset="0"/>
              </a:rPr>
              <a:t>IMGs can </a:t>
            </a:r>
            <a:r>
              <a:rPr lang="en-US" sz="3200" dirty="0">
                <a:latin typeface="Arial" panose="020B0604020202020204" pitchFamily="34" charset="0"/>
                <a:cs typeface="Arial" panose="020B0604020202020204" pitchFamily="34" charset="0"/>
              </a:rPr>
              <a:t>effectively and efficiently </a:t>
            </a:r>
            <a:r>
              <a:rPr lang="en-US" sz="3200" b="0" i="0" dirty="0">
                <a:effectLst/>
                <a:latin typeface="Arial" panose="020B0604020202020204" pitchFamily="34" charset="0"/>
                <a:cs typeface="Arial" panose="020B0604020202020204" pitchFamily="34" charset="0"/>
              </a:rPr>
              <a:t>contribute to bridging cultural gaps and promoting health literacy.</a:t>
            </a:r>
          </a:p>
          <a:p>
            <a:endParaRPr lang="en-US" sz="3200" dirty="0">
              <a:latin typeface="Arial" panose="020B0604020202020204" pitchFamily="34" charset="0"/>
              <a:cs typeface="Arial" panose="020B0604020202020204" pitchFamily="34" charset="0"/>
            </a:endParaRPr>
          </a:p>
        </p:txBody>
      </p:sp>
      <p:sp>
        <p:nvSpPr>
          <p:cNvPr id="26" name="TextBox 25"/>
          <p:cNvSpPr txBox="1"/>
          <p:nvPr/>
        </p:nvSpPr>
        <p:spPr>
          <a:xfrm>
            <a:off x="2562453" y="29319200"/>
            <a:ext cx="15160435" cy="2641813"/>
          </a:xfrm>
          <a:prstGeom prst="rect">
            <a:avLst/>
          </a:prstGeom>
          <a:noFill/>
        </p:spPr>
        <p:txBody>
          <a:bodyPr wrap="square" lIns="0" tIns="0" rIns="0" bIns="0" rtlCol="0">
            <a:spAutoFit/>
          </a:bodyPr>
          <a:lstStyle/>
          <a:p>
            <a:pPr fontAlgn="base">
              <a:lnSpc>
                <a:spcPct val="115000"/>
              </a:lnSpc>
            </a:pPr>
            <a:r>
              <a:rPr lang="en-CA" sz="2400" b="1" dirty="0">
                <a:effectLst/>
                <a:latin typeface="Arial" panose="020B0604020202020204" pitchFamily="34" charset="0"/>
                <a:ea typeface="Times New Roman" panose="02020603050405020304" pitchFamily="18" charset="0"/>
                <a:cs typeface="Arial" panose="020B0604020202020204" pitchFamily="34" charset="0"/>
              </a:rPr>
              <a:t>*Correspondence:</a:t>
            </a:r>
            <a:r>
              <a:rPr lang="en-CA" sz="2400" dirty="0">
                <a:effectLst/>
                <a:latin typeface="Arial" panose="020B0604020202020204" pitchFamily="34" charset="0"/>
                <a:ea typeface="Times New Roman" panose="02020603050405020304" pitchFamily="18" charset="0"/>
                <a:cs typeface="Arial" panose="020B0604020202020204" pitchFamily="34" charset="0"/>
              </a:rPr>
              <a:t> </a:t>
            </a:r>
          </a:p>
          <a:p>
            <a:pPr fontAlgn="base">
              <a:lnSpc>
                <a:spcPct val="115000"/>
              </a:lnSpc>
            </a:pPr>
            <a:r>
              <a:rPr lang="en-CA" sz="2400" dirty="0">
                <a:effectLst/>
                <a:latin typeface="Arial" panose="020B0604020202020204" pitchFamily="34" charset="0"/>
                <a:ea typeface="Times New Roman" panose="02020603050405020304" pitchFamily="18" charset="0"/>
                <a:cs typeface="Arial" panose="020B0604020202020204" pitchFamily="34" charset="0"/>
              </a:rPr>
              <a:t>Dr. Tanvir C Turin </a:t>
            </a:r>
          </a:p>
          <a:p>
            <a:pPr fontAlgn="base">
              <a:lnSpc>
                <a:spcPct val="115000"/>
              </a:lnSpc>
            </a:pPr>
            <a:r>
              <a:rPr lang="en-CA" sz="2400" dirty="0">
                <a:effectLst/>
                <a:latin typeface="Arial" panose="020B0604020202020204" pitchFamily="34" charset="0"/>
                <a:ea typeface="Times New Roman" panose="02020603050405020304" pitchFamily="18" charset="0"/>
                <a:cs typeface="Arial" panose="020B0604020202020204" pitchFamily="34" charset="0"/>
              </a:rPr>
              <a:t>Department of Family Medicine, Cumming School of Medicine, University of Calgary, G012F, </a:t>
            </a:r>
          </a:p>
          <a:p>
            <a:pPr fontAlgn="base">
              <a:lnSpc>
                <a:spcPct val="115000"/>
              </a:lnSpc>
            </a:pPr>
            <a:r>
              <a:rPr lang="en-CA" sz="2400" dirty="0">
                <a:effectLst/>
                <a:latin typeface="Arial" panose="020B0604020202020204" pitchFamily="34" charset="0"/>
                <a:ea typeface="Times New Roman" panose="02020603050405020304" pitchFamily="18" charset="0"/>
                <a:cs typeface="Arial" panose="020B0604020202020204" pitchFamily="34" charset="0"/>
              </a:rPr>
              <a:t>Health Sciences Centre, 3330 Hospital Drive NW, Calgary, Alberta, Canada, T2N 4N1. </a:t>
            </a:r>
          </a:p>
          <a:p>
            <a:pPr fontAlgn="base">
              <a:lnSpc>
                <a:spcPct val="115000"/>
              </a:lnSpc>
            </a:pPr>
            <a:r>
              <a:rPr lang="en-CA" sz="2400" dirty="0">
                <a:effectLst/>
                <a:latin typeface="Arial" panose="020B0604020202020204" pitchFamily="34" charset="0"/>
                <a:ea typeface="Times New Roman" panose="02020603050405020304" pitchFamily="18" charset="0"/>
                <a:cs typeface="Arial" panose="020B0604020202020204" pitchFamily="34" charset="0"/>
              </a:rPr>
              <a:t>Tel: +1 403-210-7199, Fax: +1 403-270-4329 </a:t>
            </a:r>
          </a:p>
          <a:p>
            <a:pPr fontAlgn="base">
              <a:lnSpc>
                <a:spcPct val="115000"/>
              </a:lnSpc>
            </a:pPr>
            <a:r>
              <a:rPr lang="en-CA" sz="2400" dirty="0">
                <a:effectLst/>
                <a:latin typeface="Arial" panose="020B0604020202020204" pitchFamily="34" charset="0"/>
                <a:ea typeface="Times New Roman" panose="02020603050405020304" pitchFamily="18" charset="0"/>
                <a:cs typeface="Arial" panose="020B0604020202020204" pitchFamily="34" charset="0"/>
              </a:rPr>
              <a:t>Email: </a:t>
            </a:r>
            <a:r>
              <a:rPr lang="en-CA" sz="2400" dirty="0" err="1">
                <a:effectLst/>
                <a:latin typeface="Arial" panose="020B0604020202020204" pitchFamily="34" charset="0"/>
                <a:ea typeface="Times New Roman" panose="02020603050405020304" pitchFamily="18" charset="0"/>
                <a:cs typeface="Arial" panose="020B0604020202020204" pitchFamily="34" charset="0"/>
              </a:rPr>
              <a:t>turin.chowdhury@ucalgary.ca</a:t>
            </a:r>
            <a:r>
              <a:rPr lang="en-CA" sz="2400" dirty="0">
                <a:effectLst/>
                <a:latin typeface="Arial" panose="020B0604020202020204" pitchFamily="34" charset="0"/>
                <a:ea typeface="Times New Roman" panose="02020603050405020304" pitchFamily="18" charset="0"/>
                <a:cs typeface="Arial" panose="020B0604020202020204" pitchFamily="34" charset="0"/>
              </a:rPr>
              <a:t> </a:t>
            </a:r>
            <a:r>
              <a:rPr lang="en-CA" sz="3200" dirty="0">
                <a:effectLst/>
                <a:latin typeface="Arial" panose="020B0604020202020204" pitchFamily="34" charset="0"/>
                <a:ea typeface="Times New Roman" panose="02020603050405020304" pitchFamily="18" charset="0"/>
                <a:cs typeface="Arial" panose="020B0604020202020204" pitchFamily="34" charset="0"/>
              </a:rPr>
              <a:t> </a:t>
            </a:r>
          </a:p>
        </p:txBody>
      </p:sp>
      <p:sp>
        <p:nvSpPr>
          <p:cNvPr id="36" name="TextBox 35">
            <a:extLst>
              <a:ext uri="{FF2B5EF4-FFF2-40B4-BE49-F238E27FC236}">
                <a16:creationId xmlns:a16="http://schemas.microsoft.com/office/drawing/2014/main" id="{26B75E73-EB1E-EA4C-9EE0-E52FFDE68366}"/>
              </a:ext>
            </a:extLst>
          </p:cNvPr>
          <p:cNvSpPr txBox="1"/>
          <p:nvPr/>
        </p:nvSpPr>
        <p:spPr>
          <a:xfrm>
            <a:off x="2533290" y="8190273"/>
            <a:ext cx="11262256" cy="707886"/>
          </a:xfrm>
          <a:prstGeom prst="rect">
            <a:avLst/>
          </a:prstGeom>
          <a:noFill/>
        </p:spPr>
        <p:txBody>
          <a:bodyPr wrap="square" rtlCol="0">
            <a:spAutoFit/>
          </a:bodyPr>
          <a:lstStyle/>
          <a:p>
            <a:r>
              <a:rPr lang="en-US" sz="4000" b="1" dirty="0">
                <a:solidFill>
                  <a:srgbClr val="F20000"/>
                </a:solidFill>
                <a:latin typeface="Arial" panose="020B0604020202020204" pitchFamily="34" charset="0"/>
                <a:cs typeface="Arial" panose="020B0604020202020204" pitchFamily="34" charset="0"/>
              </a:rPr>
              <a:t>Objectives </a:t>
            </a:r>
          </a:p>
        </p:txBody>
      </p:sp>
      <p:sp>
        <p:nvSpPr>
          <p:cNvPr id="37" name="TextBox 36">
            <a:extLst>
              <a:ext uri="{FF2B5EF4-FFF2-40B4-BE49-F238E27FC236}">
                <a16:creationId xmlns:a16="http://schemas.microsoft.com/office/drawing/2014/main" id="{B0D38810-EE14-144D-AFA9-0DC1065C3C0C}"/>
              </a:ext>
            </a:extLst>
          </p:cNvPr>
          <p:cNvSpPr txBox="1"/>
          <p:nvPr/>
        </p:nvSpPr>
        <p:spPr>
          <a:xfrm>
            <a:off x="2533290" y="9081218"/>
            <a:ext cx="11327570" cy="5016758"/>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In </a:t>
            </a:r>
            <a:r>
              <a:rPr lang="en-US" sz="3200" b="0" i="0" dirty="0">
                <a:solidFill>
                  <a:srgbClr val="000000"/>
                </a:solidFill>
                <a:effectLst/>
                <a:latin typeface="Arial" panose="020B0604020202020204" pitchFamily="34" charset="0"/>
                <a:cs typeface="Arial" panose="020B0604020202020204" pitchFamily="34" charset="0"/>
              </a:rPr>
              <a:t>primary care, challenges are exasperated due to:</a:t>
            </a:r>
          </a:p>
          <a:p>
            <a:pPr marL="457200" indent="-457200">
              <a:buFont typeface="Arial"/>
              <a:buChar char="•"/>
            </a:pPr>
            <a:r>
              <a:rPr lang="en-US" sz="3200" b="0" i="0" dirty="0">
                <a:solidFill>
                  <a:srgbClr val="000000"/>
                </a:solidFill>
                <a:effectLst/>
                <a:latin typeface="Arial" panose="020B0604020202020204" pitchFamily="34" charset="0"/>
                <a:cs typeface="Arial" panose="020B0604020202020204" pitchFamily="34" charset="0"/>
              </a:rPr>
              <a:t>an aging and diversifying population.</a:t>
            </a:r>
          </a:p>
          <a:p>
            <a:pPr marL="457200" indent="-457200">
              <a:buFont typeface="Arial"/>
              <a:buChar char="•"/>
            </a:pPr>
            <a:r>
              <a:rPr lang="en-US" sz="3200" b="0" i="0" dirty="0">
                <a:solidFill>
                  <a:srgbClr val="000000"/>
                </a:solidFill>
                <a:effectLst/>
                <a:latin typeface="Arial" panose="020B0604020202020204" pitchFamily="34" charset="0"/>
                <a:cs typeface="Arial" panose="020B0604020202020204" pitchFamily="34" charset="0"/>
              </a:rPr>
              <a:t>a growing burden of chronic diseases, and </a:t>
            </a:r>
          </a:p>
          <a:p>
            <a:pPr marL="457200" indent="-457200">
              <a:buFont typeface="Arial"/>
              <a:buChar char="•"/>
            </a:pPr>
            <a:r>
              <a:rPr lang="en-US" sz="3200" b="0" i="0" dirty="0">
                <a:solidFill>
                  <a:srgbClr val="000000"/>
                </a:solidFill>
                <a:effectLst/>
                <a:latin typeface="Arial" panose="020B0604020202020204" pitchFamily="34" charset="0"/>
                <a:cs typeface="Arial" panose="020B0604020202020204" pitchFamily="34" charset="0"/>
              </a:rPr>
              <a:t>a “shortage” of healthcare professionals. </a:t>
            </a:r>
          </a:p>
          <a:p>
            <a:pPr marL="457200" indent="-457200">
              <a:buFont typeface="Arial"/>
              <a:buChar char="•"/>
            </a:pPr>
            <a:endParaRPr lang="en-US" sz="3200" b="0" i="0" dirty="0">
              <a:solidFill>
                <a:srgbClr val="000000"/>
              </a:solidFill>
              <a:effectLst/>
              <a:latin typeface="Arial" panose="020B0604020202020204" pitchFamily="34" charset="0"/>
              <a:cs typeface="Arial" panose="020B0604020202020204" pitchFamily="34" charset="0"/>
            </a:endParaRPr>
          </a:p>
          <a:p>
            <a:r>
              <a:rPr lang="en-US" sz="3200" b="0" i="0" dirty="0">
                <a:solidFill>
                  <a:srgbClr val="000000"/>
                </a:solidFill>
                <a:effectLst/>
                <a:latin typeface="Arial" panose="020B0604020202020204" pitchFamily="34" charset="0"/>
                <a:cs typeface="Arial" panose="020B0604020202020204" pitchFamily="34" charset="0"/>
              </a:rPr>
              <a:t>With this backdrop, we explored contributions related to</a:t>
            </a:r>
            <a:r>
              <a:rPr lang="en-US" sz="3200" dirty="0">
                <a:solidFill>
                  <a:srgbClr val="000000"/>
                </a:solidFill>
                <a:latin typeface="Arial" panose="020B0604020202020204" pitchFamily="34" charset="0"/>
                <a:cs typeface="Arial" panose="020B0604020202020204" pitchFamily="34" charset="0"/>
              </a:rPr>
              <a:t> a readily available, yet “underutilized”</a:t>
            </a:r>
            <a:r>
              <a:rPr lang="en-US" sz="3200" b="0" i="0" dirty="0">
                <a:solidFill>
                  <a:srgbClr val="000000"/>
                </a:solidFill>
                <a:effectLst/>
                <a:latin typeface="Arial" panose="020B0604020202020204" pitchFamily="34" charset="0"/>
                <a:cs typeface="Arial" panose="020B0604020202020204" pitchFamily="34" charset="0"/>
              </a:rPr>
              <a:t> group of health professionals - International Medical Graduates (IMGs) can potentially have in addressing these concerns in non-physician roles</a:t>
            </a:r>
            <a:endParaRPr lang="en-US" sz="3200" dirty="0">
              <a:solidFill>
                <a:srgbClr val="FFFFFF"/>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456BB938-BB28-0D49-AEB1-49D448449177}"/>
              </a:ext>
            </a:extLst>
          </p:cNvPr>
          <p:cNvSpPr txBox="1"/>
          <p:nvPr/>
        </p:nvSpPr>
        <p:spPr>
          <a:xfrm>
            <a:off x="29913321" y="8320207"/>
            <a:ext cx="11262256" cy="707886"/>
          </a:xfrm>
          <a:prstGeom prst="rect">
            <a:avLst/>
          </a:prstGeom>
          <a:noFill/>
        </p:spPr>
        <p:txBody>
          <a:bodyPr wrap="square" rtlCol="0">
            <a:spAutoFit/>
          </a:bodyPr>
          <a:lstStyle/>
          <a:p>
            <a:r>
              <a:rPr lang="en-US" sz="4000" b="1" dirty="0">
                <a:solidFill>
                  <a:srgbClr val="F20000"/>
                </a:solidFill>
                <a:latin typeface="Arial" panose="020B0604020202020204" pitchFamily="34" charset="0"/>
                <a:cs typeface="Arial" panose="020B0604020202020204" pitchFamily="34" charset="0"/>
              </a:rPr>
              <a:t>Discussion</a:t>
            </a:r>
          </a:p>
        </p:txBody>
      </p:sp>
      <p:sp>
        <p:nvSpPr>
          <p:cNvPr id="40" name="TextBox 39">
            <a:extLst>
              <a:ext uri="{FF2B5EF4-FFF2-40B4-BE49-F238E27FC236}">
                <a16:creationId xmlns:a16="http://schemas.microsoft.com/office/drawing/2014/main" id="{E1A2F5C7-421B-814E-B677-9C749BBDAE14}"/>
              </a:ext>
            </a:extLst>
          </p:cNvPr>
          <p:cNvSpPr txBox="1"/>
          <p:nvPr/>
        </p:nvSpPr>
        <p:spPr>
          <a:xfrm>
            <a:off x="29913321" y="9282713"/>
            <a:ext cx="11327570" cy="7972504"/>
          </a:xfrm>
          <a:prstGeom prst="rect">
            <a:avLst/>
          </a:prstGeom>
          <a:noFill/>
        </p:spPr>
        <p:txBody>
          <a:bodyPr wrap="square" rtlCol="0">
            <a:spAutoFit/>
          </a:bodyPr>
          <a:lstStyle/>
          <a:p>
            <a:pPr marL="457200" indent="-457200">
              <a:lnSpc>
                <a:spcPct val="115000"/>
              </a:lnSpc>
              <a:buFont typeface="Arial" panose="020B0604020202020204" pitchFamily="34" charset="0"/>
              <a:buChar char="•"/>
            </a:pPr>
            <a:r>
              <a:rPr lang="en-US" sz="32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The failure of recognizing credentials of migrant health workers, and not utilizing their skills and knowledge can contribute to the unsustainability of health systems in destination countries.</a:t>
            </a:r>
            <a:r>
              <a:rPr lang="en-US" sz="3200" baseline="30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1</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lnSpc>
                <a:spcPct val="115000"/>
              </a:lnSpc>
            </a:pPr>
            <a:endPar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indent="-457200">
              <a:lnSpc>
                <a:spcPct val="115000"/>
              </a:lnSpc>
              <a:buFont typeface="Arial" panose="020B0604020202020204" pitchFamily="34" charset="0"/>
              <a:buChar char="•"/>
            </a:pPr>
            <a:r>
              <a:rPr lang="en-US" sz="3200" dirty="0">
                <a:solidFill>
                  <a:srgbClr val="000000"/>
                </a:solidFill>
                <a:latin typeface="Arial" panose="020B0604020202020204" pitchFamily="34" charset="0"/>
                <a:ea typeface="DengXian" panose="02010600030101010101" pitchFamily="2" charset="-122"/>
                <a:cs typeface="Arial" panose="020B0604020202020204" pitchFamily="34" charset="0"/>
              </a:rPr>
              <a:t>C</a:t>
            </a:r>
            <a:r>
              <a:rPr lang="en-US" sz="32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ommunity-based roles also require certain levels of community credibility and liaising to be impactful, which are skills that IMGs can and do possess.</a:t>
            </a:r>
            <a:r>
              <a:rPr lang="en-US" sz="3200" baseline="30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2</a:t>
            </a:r>
            <a:endParaRPr lang="en-US" sz="32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457200" indent="-457200">
              <a:lnSpc>
                <a:spcPct val="115000"/>
              </a:lnSpc>
              <a:buFont typeface="Arial" panose="020B0604020202020204" pitchFamily="34" charset="0"/>
              <a:buChar char="•"/>
            </a:pPr>
            <a:endParaRPr lang="en-US" sz="3200" dirty="0">
              <a:solidFill>
                <a:srgbClr val="000000"/>
              </a:solidFill>
              <a:latin typeface="Arial" panose="020B0604020202020204" pitchFamily="34" charset="0"/>
              <a:ea typeface="DengXian" panose="02010600030101010101" pitchFamily="2" charset="-122"/>
              <a:cs typeface="Arial" panose="020B0604020202020204" pitchFamily="34" charset="0"/>
            </a:endParaRPr>
          </a:p>
          <a:p>
            <a:pPr marL="457200" indent="-457200">
              <a:lnSpc>
                <a:spcPct val="115000"/>
              </a:lnSpc>
              <a:buFont typeface="Arial" panose="020B0604020202020204" pitchFamily="34" charset="0"/>
              <a:buChar char="•"/>
            </a:pPr>
            <a:r>
              <a:rPr lang="en-US" sz="32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Future directions include </a:t>
            </a:r>
            <a:r>
              <a:rPr lang="en-US" sz="3200" dirty="0">
                <a:solidFill>
                  <a:srgbClr val="000000"/>
                </a:solidFill>
                <a:latin typeface="Arial" panose="020B0604020202020204" pitchFamily="34" charset="0"/>
                <a:ea typeface="DengXian" panose="02010600030101010101" pitchFamily="2" charset="-122"/>
                <a:cs typeface="Arial" panose="020B0604020202020204" pitchFamily="34" charset="0"/>
              </a:rPr>
              <a:t>large scale research on this topic, and critical analysis of the current Canadian job landscape.</a:t>
            </a:r>
            <a:endParaRPr lang="en-US" sz="32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457200" indent="-457200">
              <a:lnSpc>
                <a:spcPct val="115000"/>
              </a:lnSpc>
              <a:buFont typeface="Arial" panose="020B0604020202020204" pitchFamily="34" charset="0"/>
              <a:buChar char="•"/>
            </a:pPr>
            <a:endParaRPr lang="en-US" sz="3200" dirty="0">
              <a:solidFill>
                <a:srgbClr val="000000"/>
              </a:solidFill>
              <a:latin typeface="Arial" panose="020B0604020202020204" pitchFamily="34" charset="0"/>
              <a:ea typeface="DengXian" panose="02010600030101010101" pitchFamily="2" charset="-122"/>
              <a:cs typeface="Arial" panose="020B0604020202020204" pitchFamily="34" charset="0"/>
            </a:endParaRPr>
          </a:p>
          <a:p>
            <a:pPr marL="457200" indent="-457200">
              <a:lnSpc>
                <a:spcPct val="115000"/>
              </a:lnSpc>
              <a:buFont typeface="Arial" panose="020B0604020202020204" pitchFamily="34" charset="0"/>
              <a:buChar char="•"/>
            </a:pPr>
            <a:endParaRPr lang="en-US" sz="32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a:lnSpc>
                <a:spcPct val="115000"/>
              </a:lnSpc>
            </a:pPr>
            <a:r>
              <a:rPr lang="en-US" sz="32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endParaRPr lang="en-US" sz="3200" dirty="0">
              <a:solidFill>
                <a:srgbClr val="000000"/>
              </a:solidFill>
              <a:latin typeface="Arial" panose="020B0604020202020204" pitchFamily="34" charset="0"/>
              <a:ea typeface="DengXian" panose="02010600030101010101" pitchFamily="2" charset="-122"/>
              <a:cs typeface="Arial" panose="020B0604020202020204" pitchFamily="34" charset="0"/>
            </a:endParaRPr>
          </a:p>
        </p:txBody>
      </p:sp>
      <p:sp>
        <p:nvSpPr>
          <p:cNvPr id="31" name="TextBox 30">
            <a:extLst>
              <a:ext uri="{FF2B5EF4-FFF2-40B4-BE49-F238E27FC236}">
                <a16:creationId xmlns:a16="http://schemas.microsoft.com/office/drawing/2014/main" id="{430EEC03-7443-9C8E-0C68-6B2015B1257D}"/>
              </a:ext>
            </a:extLst>
          </p:cNvPr>
          <p:cNvSpPr txBox="1"/>
          <p:nvPr/>
        </p:nvSpPr>
        <p:spPr>
          <a:xfrm>
            <a:off x="30027419" y="15977634"/>
            <a:ext cx="10347865" cy="707886"/>
          </a:xfrm>
          <a:prstGeom prst="rect">
            <a:avLst/>
          </a:prstGeom>
          <a:noFill/>
        </p:spPr>
        <p:txBody>
          <a:bodyPr wrap="square" rtlCol="0">
            <a:spAutoFit/>
          </a:bodyPr>
          <a:lstStyle/>
          <a:p>
            <a:r>
              <a:rPr lang="en-US" sz="4000" b="1" dirty="0">
                <a:solidFill>
                  <a:srgbClr val="F20000"/>
                </a:solidFill>
                <a:latin typeface="Arial" panose="020B0604020202020204" pitchFamily="34" charset="0"/>
                <a:cs typeface="Arial" panose="020B0604020202020204" pitchFamily="34" charset="0"/>
              </a:rPr>
              <a:t>Conclusion</a:t>
            </a:r>
          </a:p>
        </p:txBody>
      </p:sp>
      <p:sp>
        <p:nvSpPr>
          <p:cNvPr id="32" name="TextBox 31">
            <a:extLst>
              <a:ext uri="{FF2B5EF4-FFF2-40B4-BE49-F238E27FC236}">
                <a16:creationId xmlns:a16="http://schemas.microsoft.com/office/drawing/2014/main" id="{A2EDA1B0-F4C2-C439-7071-0D1A79B28CB8}"/>
              </a:ext>
            </a:extLst>
          </p:cNvPr>
          <p:cNvSpPr txBox="1"/>
          <p:nvPr/>
        </p:nvSpPr>
        <p:spPr>
          <a:xfrm>
            <a:off x="29913322" y="22189812"/>
            <a:ext cx="11327570" cy="1569660"/>
          </a:xfrm>
          <a:prstGeom prst="rect">
            <a:avLst/>
          </a:prstGeom>
          <a:noFill/>
        </p:spPr>
        <p:txBody>
          <a:bodyPr wrap="square" rtlCol="0">
            <a:spAutoFit/>
          </a:bodyPr>
          <a:lstStyle/>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solidFill>
                <a:srgbClr val="FFFFFF"/>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5546C74-B02C-CA33-049C-6B47995C62E8}"/>
              </a:ext>
            </a:extLst>
          </p:cNvPr>
          <p:cNvSpPr txBox="1"/>
          <p:nvPr/>
        </p:nvSpPr>
        <p:spPr>
          <a:xfrm>
            <a:off x="30027419" y="16940766"/>
            <a:ext cx="11327570" cy="3046988"/>
          </a:xfrm>
          <a:prstGeom prst="rect">
            <a:avLst/>
          </a:prstGeom>
          <a:noFill/>
        </p:spPr>
        <p:txBody>
          <a:bodyPr wrap="square" rtlCol="0">
            <a:spAutoFit/>
          </a:bodyPr>
          <a:lstStyle/>
          <a:p>
            <a:pPr marL="457200" indent="-457200">
              <a:buFont typeface="Arial" panose="020B0604020202020204" pitchFamily="34" charset="0"/>
              <a:buChar char="•"/>
            </a:pPr>
            <a:r>
              <a:rPr lang="en-CA" sz="3200" b="0" i="0" dirty="0">
                <a:effectLst/>
                <a:latin typeface="Arial" panose="020B0604020202020204" pitchFamily="34" charset="0"/>
                <a:cs typeface="Arial" panose="020B0604020202020204" pitchFamily="34" charset="0"/>
              </a:rPr>
              <a:t>Findings indicate that IMGs possess many insightful suggestions and ideas surrounding contributions and community planning. </a:t>
            </a:r>
          </a:p>
          <a:p>
            <a:endParaRPr lang="en-CA" sz="3200" b="0" i="0" dirty="0">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sz="3200" b="0" i="0" dirty="0">
                <a:effectLst/>
                <a:latin typeface="Arial" panose="020B0604020202020204" pitchFamily="34" charset="0"/>
                <a:cs typeface="Arial" panose="020B0604020202020204" pitchFamily="34" charset="0"/>
              </a:rPr>
              <a:t>Organizations must know that IMGs are willing to fill many important roles in the community</a:t>
            </a:r>
            <a:r>
              <a:rPr lang="en-CA"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66B30469-4D38-F9AB-40B2-74032EB7F597}"/>
              </a:ext>
            </a:extLst>
          </p:cNvPr>
          <p:cNvSpPr/>
          <p:nvPr/>
        </p:nvSpPr>
        <p:spPr>
          <a:xfrm>
            <a:off x="29306769" y="21361848"/>
            <a:ext cx="12452120" cy="7475642"/>
          </a:xfrm>
          <a:prstGeom prst="roundRect">
            <a:avLst>
              <a:gd name="adj" fmla="val 3431"/>
            </a:avLst>
          </a:prstGeom>
          <a:solidFill>
            <a:schemeClr val="bg1"/>
          </a:solid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8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78035787-D829-323D-F6B4-F765CB491076}"/>
              </a:ext>
            </a:extLst>
          </p:cNvPr>
          <p:cNvSpPr txBox="1"/>
          <p:nvPr/>
        </p:nvSpPr>
        <p:spPr>
          <a:xfrm>
            <a:off x="29940589" y="21925230"/>
            <a:ext cx="10347865" cy="707886"/>
          </a:xfrm>
          <a:prstGeom prst="rect">
            <a:avLst/>
          </a:prstGeom>
          <a:noFill/>
        </p:spPr>
        <p:txBody>
          <a:bodyPr wrap="square" rtlCol="0">
            <a:spAutoFit/>
          </a:bodyPr>
          <a:lstStyle/>
          <a:p>
            <a:r>
              <a:rPr lang="en-US" sz="4000" b="1" dirty="0">
                <a:solidFill>
                  <a:srgbClr val="F20000"/>
                </a:solidFill>
                <a:latin typeface="Arial" panose="020B0604020202020204" pitchFamily="34" charset="0"/>
                <a:cs typeface="Arial" panose="020B0604020202020204" pitchFamily="34" charset="0"/>
              </a:rPr>
              <a:t>References </a:t>
            </a:r>
          </a:p>
        </p:txBody>
      </p:sp>
      <p:sp>
        <p:nvSpPr>
          <p:cNvPr id="45" name="TextBox 44">
            <a:extLst>
              <a:ext uri="{FF2B5EF4-FFF2-40B4-BE49-F238E27FC236}">
                <a16:creationId xmlns:a16="http://schemas.microsoft.com/office/drawing/2014/main" id="{E539E138-2C97-7246-72F5-DBFEB8ECDEEB}"/>
              </a:ext>
            </a:extLst>
          </p:cNvPr>
          <p:cNvSpPr txBox="1"/>
          <p:nvPr/>
        </p:nvSpPr>
        <p:spPr>
          <a:xfrm>
            <a:off x="29913321" y="22988115"/>
            <a:ext cx="11327570" cy="3029291"/>
          </a:xfrm>
          <a:prstGeom prst="rect">
            <a:avLst/>
          </a:prstGeom>
          <a:noFill/>
        </p:spPr>
        <p:txBody>
          <a:bodyPr wrap="square" rtlCol="0">
            <a:spAutoFit/>
          </a:bodyPr>
          <a:lstStyle/>
          <a:p>
            <a:pPr>
              <a:lnSpc>
                <a:spcPct val="115000"/>
              </a:lnSpc>
            </a:pPr>
            <a:r>
              <a:rPr lang="en-US" sz="2400" dirty="0">
                <a:solidFill>
                  <a:srgbClr val="000000"/>
                </a:solidFill>
                <a:latin typeface="Arial" panose="020B0604020202020204" pitchFamily="34" charset="0"/>
                <a:ea typeface="DengXian" panose="02010600030101010101" pitchFamily="2" charset="-122"/>
                <a:cs typeface="Arial" panose="020B0604020202020204" pitchFamily="34" charset="0"/>
              </a:rPr>
              <a:t>1. </a:t>
            </a:r>
            <a:r>
              <a:rPr lang="en-US" sz="2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Ungureanu, M., </a:t>
            </a:r>
            <a:r>
              <a:rPr lang="en-US" sz="2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Wiskow</a:t>
            </a:r>
            <a:r>
              <a:rPr lang="en-US" sz="2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C., &amp; Santini, D. (2019). The future of work in the health sector. </a:t>
            </a:r>
            <a:r>
              <a:rPr lang="en-US" sz="24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ILO Working Papers</a:t>
            </a:r>
            <a:r>
              <a:rPr lang="en-US" sz="2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Article 995016293502676. </a:t>
            </a:r>
            <a:r>
              <a:rPr lang="en-US" sz="2400" dirty="0">
                <a:solidFill>
                  <a:srgbClr val="000000"/>
                </a:solidFill>
                <a:effectLst/>
                <a:latin typeface="Arial" panose="020B0604020202020204" pitchFamily="34" charset="0"/>
                <a:ea typeface="DengXian" panose="02010600030101010101" pitchFamily="2" charset="-122"/>
                <a:cs typeface="Arial" panose="020B0604020202020204" pitchFamily="34" charset="0"/>
                <a:hlinkClick r:id="rId4"/>
              </a:rPr>
              <a:t>https://ideas.repec.org//p/ilo/ilowps/995016293502676.html</a:t>
            </a:r>
            <a:endParaRPr lang="en-US" sz="24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a:lnSpc>
                <a:spcPct val="115000"/>
              </a:lnSpc>
            </a:pPr>
            <a:endParaRPr lang="en-US" sz="2400" dirty="0">
              <a:solidFill>
                <a:srgbClr val="000000"/>
              </a:solidFill>
              <a:latin typeface="Arial" panose="020B0604020202020204" pitchFamily="34" charset="0"/>
              <a:ea typeface="DengXian" panose="02010600030101010101" pitchFamily="2" charset="-122"/>
              <a:cs typeface="Arial" panose="020B0604020202020204" pitchFamily="34" charset="0"/>
            </a:endParaRPr>
          </a:p>
          <a:p>
            <a:pPr>
              <a:lnSpc>
                <a:spcPct val="115000"/>
              </a:lnSpc>
            </a:pPr>
            <a:r>
              <a:rPr lang="en-US" sz="2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2. </a:t>
            </a:r>
            <a:r>
              <a:rPr lang="en-US" sz="2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Feroz</a:t>
            </a:r>
            <a:r>
              <a:rPr lang="en-US" sz="2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 S., Khoja, A., &amp; Saleem, S. (2021). Equipping community health workers with digital tools for pandemic response in LMICs. </a:t>
            </a:r>
            <a:r>
              <a:rPr lang="en-US" sz="24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Archives of Public Health</a:t>
            </a:r>
            <a:r>
              <a:rPr lang="en-US" sz="2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24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79</a:t>
            </a:r>
            <a:r>
              <a:rPr lang="en-US" sz="2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(1), 1. https://</a:t>
            </a:r>
            <a:r>
              <a:rPr lang="en-US" sz="2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doi.org</a:t>
            </a:r>
            <a:r>
              <a:rPr lang="en-US" sz="2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/10.1186/s13690-020-00513-z</a:t>
            </a:r>
          </a:p>
        </p:txBody>
      </p:sp>
      <p:pic>
        <p:nvPicPr>
          <p:cNvPr id="8" name="Picture 7" descr="A diagram of a health and wellness contribution&#10;&#10;Description automatically generated">
            <a:extLst>
              <a:ext uri="{FF2B5EF4-FFF2-40B4-BE49-F238E27FC236}">
                <a16:creationId xmlns:a16="http://schemas.microsoft.com/office/drawing/2014/main" id="{EA040838-7BD3-6747-06F4-6A177E9AA278}"/>
              </a:ext>
            </a:extLst>
          </p:cNvPr>
          <p:cNvPicPr>
            <a:picLocks noChangeAspect="1"/>
          </p:cNvPicPr>
          <p:nvPr/>
        </p:nvPicPr>
        <p:blipFill>
          <a:blip r:embed="rId5"/>
          <a:stretch>
            <a:fillRect/>
          </a:stretch>
        </p:blipFill>
        <p:spPr>
          <a:xfrm>
            <a:off x="10987136" y="15625714"/>
            <a:ext cx="8015338" cy="6011504"/>
          </a:xfrm>
          <a:prstGeom prst="rect">
            <a:avLst/>
          </a:prstGeom>
          <a:ln w="3175">
            <a:solidFill>
              <a:schemeClr val="bg1">
                <a:lumMod val="50000"/>
              </a:schemeClr>
            </a:solidFill>
          </a:ln>
        </p:spPr>
      </p:pic>
      <p:pic>
        <p:nvPicPr>
          <p:cNvPr id="3" name="Picture 2" descr="A diagram of a health and wellness contribution&#10;&#10;Description automatically generated">
            <a:extLst>
              <a:ext uri="{FF2B5EF4-FFF2-40B4-BE49-F238E27FC236}">
                <a16:creationId xmlns:a16="http://schemas.microsoft.com/office/drawing/2014/main" id="{EB64B19B-9FEB-F3AB-24D4-AE0373E8E815}"/>
              </a:ext>
            </a:extLst>
          </p:cNvPr>
          <p:cNvPicPr>
            <a:picLocks noChangeAspect="1"/>
          </p:cNvPicPr>
          <p:nvPr/>
        </p:nvPicPr>
        <p:blipFill>
          <a:blip r:embed="rId6"/>
          <a:stretch>
            <a:fillRect/>
          </a:stretch>
        </p:blipFill>
        <p:spPr>
          <a:xfrm>
            <a:off x="19524937" y="15644176"/>
            <a:ext cx="8015338" cy="6011504"/>
          </a:xfrm>
          <a:prstGeom prst="rect">
            <a:avLst/>
          </a:prstGeom>
          <a:ln>
            <a:solidFill>
              <a:schemeClr val="bg1">
                <a:lumMod val="50000"/>
              </a:schemeClr>
            </a:solidFill>
          </a:ln>
        </p:spPr>
      </p:pic>
      <p:pic>
        <p:nvPicPr>
          <p:cNvPr id="5" name="Picture 4" descr="A diagram of a health and wellness contribution&#10;&#10;Description automatically generated">
            <a:extLst>
              <a:ext uri="{FF2B5EF4-FFF2-40B4-BE49-F238E27FC236}">
                <a16:creationId xmlns:a16="http://schemas.microsoft.com/office/drawing/2014/main" id="{9F44CA75-3B15-9C5A-EC9D-D31B1FFD3793}"/>
              </a:ext>
            </a:extLst>
          </p:cNvPr>
          <p:cNvPicPr>
            <a:picLocks noChangeAspect="1"/>
          </p:cNvPicPr>
          <p:nvPr/>
        </p:nvPicPr>
        <p:blipFill>
          <a:blip r:embed="rId7"/>
          <a:stretch>
            <a:fillRect/>
          </a:stretch>
        </p:blipFill>
        <p:spPr>
          <a:xfrm>
            <a:off x="2527375" y="15661759"/>
            <a:ext cx="7968450" cy="5976338"/>
          </a:xfrm>
          <a:prstGeom prst="rect">
            <a:avLst/>
          </a:prstGeom>
          <a:ln>
            <a:solidFill>
              <a:schemeClr val="bg1">
                <a:lumMod val="50000"/>
              </a:schemeClr>
            </a:solidFill>
          </a:ln>
        </p:spPr>
      </p:pic>
      <p:sp>
        <p:nvSpPr>
          <p:cNvPr id="10" name="TextBox 9">
            <a:extLst>
              <a:ext uri="{FF2B5EF4-FFF2-40B4-BE49-F238E27FC236}">
                <a16:creationId xmlns:a16="http://schemas.microsoft.com/office/drawing/2014/main" id="{11F1C432-6B4F-6695-4EC3-5EE3CECCB64A}"/>
              </a:ext>
            </a:extLst>
          </p:cNvPr>
          <p:cNvSpPr txBox="1"/>
          <p:nvPr/>
        </p:nvSpPr>
        <p:spPr>
          <a:xfrm>
            <a:off x="3590271" y="21741098"/>
            <a:ext cx="5842658"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Figure 1. IMG Perceptions of CHW Challenges </a:t>
            </a:r>
          </a:p>
        </p:txBody>
      </p:sp>
      <p:sp>
        <p:nvSpPr>
          <p:cNvPr id="11" name="TextBox 10">
            <a:extLst>
              <a:ext uri="{FF2B5EF4-FFF2-40B4-BE49-F238E27FC236}">
                <a16:creationId xmlns:a16="http://schemas.microsoft.com/office/drawing/2014/main" id="{D3805ABC-6289-5C69-1EBA-74A7628DCDB2}"/>
              </a:ext>
            </a:extLst>
          </p:cNvPr>
          <p:cNvSpPr txBox="1"/>
          <p:nvPr/>
        </p:nvSpPr>
        <p:spPr>
          <a:xfrm>
            <a:off x="11333970" y="21789702"/>
            <a:ext cx="7438128"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Figure 2. IMG Perceptions of CHW Mechanisms of Change </a:t>
            </a:r>
          </a:p>
        </p:txBody>
      </p:sp>
      <p:sp>
        <p:nvSpPr>
          <p:cNvPr id="12" name="TextBox 11">
            <a:extLst>
              <a:ext uri="{FF2B5EF4-FFF2-40B4-BE49-F238E27FC236}">
                <a16:creationId xmlns:a16="http://schemas.microsoft.com/office/drawing/2014/main" id="{362AE961-3DA9-F4EA-F8C0-9E3A2D83E1AC}"/>
              </a:ext>
            </a:extLst>
          </p:cNvPr>
          <p:cNvSpPr txBox="1"/>
          <p:nvPr/>
        </p:nvSpPr>
        <p:spPr>
          <a:xfrm>
            <a:off x="20945546" y="21789702"/>
            <a:ext cx="5174119"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Figure 3. IMG Perceptions of CHW Roles </a:t>
            </a:r>
          </a:p>
        </p:txBody>
      </p:sp>
      <p:sp>
        <p:nvSpPr>
          <p:cNvPr id="4" name="TextBox 3">
            <a:extLst>
              <a:ext uri="{FF2B5EF4-FFF2-40B4-BE49-F238E27FC236}">
                <a16:creationId xmlns:a16="http://schemas.microsoft.com/office/drawing/2014/main" id="{1DCD79B8-3DFB-738C-E43E-E9A44C92E52B}"/>
              </a:ext>
            </a:extLst>
          </p:cNvPr>
          <p:cNvSpPr txBox="1"/>
          <p:nvPr/>
        </p:nvSpPr>
        <p:spPr>
          <a:xfrm>
            <a:off x="17041442" y="22811905"/>
            <a:ext cx="10347865" cy="707886"/>
          </a:xfrm>
          <a:prstGeom prst="rect">
            <a:avLst/>
          </a:prstGeom>
          <a:noFill/>
        </p:spPr>
        <p:txBody>
          <a:bodyPr wrap="square" rtlCol="0">
            <a:spAutoFit/>
          </a:bodyPr>
          <a:lstStyle/>
          <a:p>
            <a:r>
              <a:rPr lang="en-US" sz="4000" b="1" dirty="0">
                <a:solidFill>
                  <a:srgbClr val="F20000"/>
                </a:solidFill>
                <a:latin typeface="Arial" panose="020B0604020202020204" pitchFamily="34" charset="0"/>
                <a:cs typeface="Arial" panose="020B0604020202020204" pitchFamily="34" charset="0"/>
              </a:rPr>
              <a:t>Strengths and Limitations </a:t>
            </a:r>
          </a:p>
        </p:txBody>
      </p:sp>
      <p:sp>
        <p:nvSpPr>
          <p:cNvPr id="6" name="TextBox 5">
            <a:extLst>
              <a:ext uri="{FF2B5EF4-FFF2-40B4-BE49-F238E27FC236}">
                <a16:creationId xmlns:a16="http://schemas.microsoft.com/office/drawing/2014/main" id="{693DF5A1-F1A1-184F-D261-4B3754B0D446}"/>
              </a:ext>
            </a:extLst>
          </p:cNvPr>
          <p:cNvSpPr txBox="1"/>
          <p:nvPr/>
        </p:nvSpPr>
        <p:spPr>
          <a:xfrm>
            <a:off x="16212705" y="23668247"/>
            <a:ext cx="11327570" cy="5016758"/>
          </a:xfrm>
          <a:prstGeom prst="rect">
            <a:avLst/>
          </a:prstGeom>
          <a:noFill/>
        </p:spPr>
        <p:txBody>
          <a:bodyPr wrap="square" rtlCol="0">
            <a:spAutoFit/>
          </a:bodyPr>
          <a:lstStyle/>
          <a:p>
            <a:pPr marL="457200" indent="-457200">
              <a:buFont typeface="Arial" panose="020B0604020202020204" pitchFamily="34" charset="0"/>
              <a:buChar char="•"/>
            </a:pPr>
            <a:r>
              <a:rPr lang="en-US" sz="3200" b="0" i="0" dirty="0">
                <a:effectLst/>
                <a:latin typeface="Arial" panose="020B0604020202020204" pitchFamily="34" charset="0"/>
                <a:cs typeface="Arial" panose="020B0604020202020204" pitchFamily="34" charset="0"/>
              </a:rPr>
              <a:t>Limitations include a Canadian-only sample size, since we were </a:t>
            </a:r>
            <a:r>
              <a:rPr lang="en-US" sz="3200" dirty="0">
                <a:latin typeface="Arial" panose="020B0604020202020204" pitchFamily="34" charset="0"/>
                <a:cs typeface="Arial" panose="020B0604020202020204" pitchFamily="34" charset="0"/>
              </a:rPr>
              <a:t>only </a:t>
            </a:r>
            <a:r>
              <a:rPr lang="en-US" sz="3200" b="0" i="0" dirty="0">
                <a:effectLst/>
                <a:latin typeface="Arial" panose="020B0604020202020204" pitchFamily="34" charset="0"/>
                <a:cs typeface="Arial" panose="020B0604020202020204" pitchFamily="34" charset="0"/>
              </a:rPr>
              <a:t>interested in a Canadian context. Additionally, moderator and observation bias may play a role in study results as all focus-groups were joined by a moderator and note-taker.</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0" i="0" dirty="0">
                <a:effectLst/>
                <a:latin typeface="Arial" panose="020B0604020202020204" pitchFamily="34" charset="0"/>
                <a:cs typeface="Arial" panose="020B0604020202020204" pitchFamily="34" charset="0"/>
              </a:rPr>
              <a:t>Strengths include a participant-focused research approach, where participant voices and perspectives were used to answer </a:t>
            </a:r>
            <a:r>
              <a:rPr lang="en-US" sz="3200" dirty="0">
                <a:latin typeface="Arial" panose="020B0604020202020204" pitchFamily="34" charset="0"/>
                <a:cs typeface="Arial" panose="020B0604020202020204" pitchFamily="34" charset="0"/>
              </a:rPr>
              <a:t>the </a:t>
            </a:r>
            <a:r>
              <a:rPr lang="en-US" sz="3200" b="0" i="0" dirty="0">
                <a:effectLst/>
                <a:latin typeface="Arial" panose="020B0604020202020204" pitchFamily="34" charset="0"/>
                <a:cs typeface="Arial" panose="020B0604020202020204" pitchFamily="34" charset="0"/>
              </a:rPr>
              <a:t>research question, and diverse perspectives accessed through focus group dynamics.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68903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 poster template-landscape-48x36-October 2018" id="{D3B4FEEF-2030-0C43-961C-1859EF49B098}" vid="{E65379A3-EDA5-804A-8264-587EDC1964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4D9A0FA515564792FEACC70AB1043E" ma:contentTypeVersion="14" ma:contentTypeDescription="Create a new document." ma:contentTypeScope="" ma:versionID="7f7e0cc1e40a88b99413075e8bf30554">
  <xsd:schema xmlns:xsd="http://www.w3.org/2001/XMLSchema" xmlns:xs="http://www.w3.org/2001/XMLSchema" xmlns:p="http://schemas.microsoft.com/office/2006/metadata/properties" xmlns:ns2="7a4191d5-9b76-4ae3-8401-87ceee92a846" xmlns:ns3="b9b0194d-1e98-4efc-bad5-9450f4bf7a13" targetNamespace="http://schemas.microsoft.com/office/2006/metadata/properties" ma:root="true" ma:fieldsID="bf2af2146a9b0966e9a87ebb457fba04" ns2:_="" ns3:_="">
    <xsd:import namespace="7a4191d5-9b76-4ae3-8401-87ceee92a846"/>
    <xsd:import namespace="b9b0194d-1e98-4efc-bad5-9450f4bf7a1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191d5-9b76-4ae3-8401-87ceee92a8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976da6b-3754-4ea3-9a44-9d844208727a}" ma:internalName="TaxCatchAll" ma:showField="CatchAllData" ma:web="7a4191d5-9b76-4ae3-8401-87ceee92a84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9b0194d-1e98-4efc-bad5-9450f4bf7a1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23ff3b-8b4b-4ebe-81e4-de565bb03cb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a4191d5-9b76-4ae3-8401-87ceee92a846">
      <UserInfo>
        <DisplayName>Office Of Advancement Visitors</DisplayName>
        <AccountId>4</AccountId>
        <AccountType/>
      </UserInfo>
      <UserInfo>
        <DisplayName>UCalgary Brand</DisplayName>
        <AccountId>15</AccountId>
        <AccountType/>
      </UserInfo>
    </SharedWithUsers>
    <TaxCatchAll xmlns="7a4191d5-9b76-4ae3-8401-87ceee92a846" xsi:nil="true"/>
    <lcf76f155ced4ddcb4097134ff3c332f xmlns="b9b0194d-1e98-4efc-bad5-9450f4bf7a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69DEAE-E9EF-407A-8AA4-C7CB669CAF14}">
  <ds:schemaRefs>
    <ds:schemaRef ds:uri="http://schemas.microsoft.com/sharepoint/v3/contenttype/forms"/>
  </ds:schemaRefs>
</ds:datastoreItem>
</file>

<file path=customXml/itemProps2.xml><?xml version="1.0" encoding="utf-8"?>
<ds:datastoreItem xmlns:ds="http://schemas.openxmlformats.org/officeDocument/2006/customXml" ds:itemID="{C3C03DC1-CB2F-4B44-8EB8-D74066AD9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4191d5-9b76-4ae3-8401-87ceee92a846"/>
    <ds:schemaRef ds:uri="b9b0194d-1e98-4efc-bad5-9450f4bf7a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DB88CF-17AA-440E-BD56-463E5EA11508}">
  <ds:schemaRefs>
    <ds:schemaRef ds:uri="http://schemas.microsoft.com/office/2006/metadata/properties"/>
    <ds:schemaRef ds:uri="http://schemas.microsoft.com/office/infopath/2007/PartnerControls"/>
    <ds:schemaRef ds:uri="7a4191d5-9b76-4ae3-8401-87ceee92a846"/>
    <ds:schemaRef ds:uri="b9b0194d-1e98-4efc-bad5-9450f4bf7a13"/>
  </ds:schemaRefs>
</ds:datastoreItem>
</file>

<file path=docProps/app.xml><?xml version="1.0" encoding="utf-8"?>
<Properties xmlns="http://schemas.openxmlformats.org/officeDocument/2006/extended-properties" xmlns:vt="http://schemas.openxmlformats.org/officeDocument/2006/docPropsVTypes">
  <Template>Office Theme</Template>
  <TotalTime>944</TotalTime>
  <Words>722</Words>
  <Application>Microsoft Macintosh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Meriem Aroua</dc:creator>
  <cp:lastModifiedBy>Meriem Aroua</cp:lastModifiedBy>
  <cp:revision>9</cp:revision>
  <dcterms:created xsi:type="dcterms:W3CDTF">2023-10-03T05:11:03Z</dcterms:created>
  <dcterms:modified xsi:type="dcterms:W3CDTF">2023-10-04T15:35:57Z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0x010100A14D9A0FA515564792FEACC70AB1043E</vt:lpwstr>
  </property>
  <property fmtid="{D5CDD505-2E9C-101B-9397-08002B2CF9AE}" pid="3" name="Order">
    <vt:r8>22800</vt:r8>
  </property>
</Properties>
</file>