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sldIdLst>
    <p:sldId id="256" r:id="rId2"/>
    <p:sldId id="286" r:id="rId3"/>
    <p:sldId id="375" r:id="rId4"/>
    <p:sldId id="317" r:id="rId5"/>
    <p:sldId id="329" r:id="rId6"/>
    <p:sldId id="349" r:id="rId7"/>
    <p:sldId id="281" r:id="rId8"/>
    <p:sldId id="273" r:id="rId9"/>
    <p:sldId id="278" r:id="rId10"/>
    <p:sldId id="279" r:id="rId11"/>
    <p:sldId id="285" r:id="rId12"/>
    <p:sldId id="373" r:id="rId13"/>
    <p:sldId id="261" r:id="rId14"/>
    <p:sldId id="371" r:id="rId15"/>
    <p:sldId id="372" r:id="rId16"/>
    <p:sldId id="277" r:id="rId17"/>
    <p:sldId id="257" r:id="rId18"/>
    <p:sldId id="263" r:id="rId19"/>
    <p:sldId id="265" r:id="rId20"/>
    <p:sldId id="259" r:id="rId21"/>
    <p:sldId id="274" r:id="rId22"/>
    <p:sldId id="370" r:id="rId23"/>
    <p:sldId id="275" r:id="rId24"/>
    <p:sldId id="270" r:id="rId25"/>
    <p:sldId id="268" r:id="rId26"/>
    <p:sldId id="368" r:id="rId27"/>
    <p:sldId id="374" r:id="rId28"/>
    <p:sldId id="340" r:id="rId29"/>
    <p:sldId id="367" r:id="rId30"/>
    <p:sldId id="280" r:id="rId31"/>
    <p:sldId id="318" r:id="rId32"/>
    <p:sldId id="264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67" d="100"/>
          <a:sy n="67" d="100"/>
        </p:scale>
        <p:origin x="4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384E3-362B-428F-93DF-FCAA1802A08C}" type="datetimeFigureOut">
              <a:rPr lang="en-CA" smtClean="0"/>
              <a:t>2023-10-05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4097C-192D-4042-AE3A-410E882FF6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1347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1" indent="0">
              <a:buNone/>
            </a:pPr>
            <a:endParaRPr lang="en-US" sz="1200" i="1" kern="1200" baseline="0" noProof="0" dirty="0">
              <a:solidFill>
                <a:schemeClr val="tx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BCB27-A446-4242-994B-61F6F8572BA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84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usask.ca/articles/colleges/2022/a-new-canadians-path-to-reconciliation.php" TargetMode="External"/><Relationship Id="rId2" Type="http://schemas.openxmlformats.org/officeDocument/2006/relationships/hyperlink" Target="https://harvest.usask.ca/handle/10388/1413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choolofpublicpolicy.sk.ca/about-us/post-doctoral-fellows/jebunnessa-chapola.php#AreasofInterest" TargetMode="External"/><Relationship Id="rId4" Type="http://schemas.openxmlformats.org/officeDocument/2006/relationships/hyperlink" Target="https://mcos.ca/blog/dr-jebunnessa-chapola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jchapola@mtroyal.ca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119" y="808999"/>
            <a:ext cx="8976048" cy="1646302"/>
          </a:xfrm>
        </p:spPr>
        <p:txBody>
          <a:bodyPr/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Belongingness of Newcomers Through Community Engagements: A Racialized Woman’s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Experiences, Saskatoon, Canada</a:t>
            </a:r>
            <a:endParaRPr lang="en-C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07066" y="3249226"/>
            <a:ext cx="8837083" cy="3315879"/>
          </a:xfrm>
        </p:spPr>
        <p:txBody>
          <a:bodyPr>
            <a:noAutofit/>
          </a:bodyPr>
          <a:lstStyle/>
          <a:p>
            <a:pPr algn="ctr"/>
            <a:r>
              <a:rPr lang="en-C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 6, </a:t>
            </a:r>
            <a:r>
              <a:rPr lang="en-C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  <a:p>
            <a:pPr algn="ctr"/>
            <a:r>
              <a:rPr lang="en-C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Jebunnessa Chapola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SSHRC Postdoctoral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Fellow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JSGS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Regina, SK, Canada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 Faculty at Mount Royal University, Calgary, Canada</a:t>
            </a:r>
            <a:r>
              <a:rPr lang="en-C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C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Presentation is prepared </a:t>
            </a:r>
            <a:r>
              <a:rPr lang="en-C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Mobilizing Knowledge on Newcomers Symposium </a:t>
            </a:r>
            <a:r>
              <a:rPr lang="en-US" dirty="0"/>
              <a:t> 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220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50729"/>
            <a:ext cx="8596668" cy="1579671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Indigenous Knowledge-holders: Land-based learnings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everyday practice</a:t>
            </a:r>
            <a:endParaRPr lang="en-C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 descr="A person standing in front of a group of people sitting on the grass&#10;&#10;Description automatically generated with medium confidence">
            <a:extLst>
              <a:ext uri="{FF2B5EF4-FFF2-40B4-BE49-F238E27FC236}">
                <a16:creationId xmlns:a16="http://schemas.microsoft.com/office/drawing/2014/main" id="{C7616895-BCB0-2C96-CAFE-E1C27CD80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4941" y="1500326"/>
            <a:ext cx="6812548" cy="4541699"/>
          </a:xfrm>
        </p:spPr>
      </p:pic>
    </p:spTree>
    <p:extLst>
      <p:ext uri="{BB962C8B-B14F-4D97-AF65-F5344CB8AC3E}">
        <p14:creationId xmlns:p14="http://schemas.microsoft.com/office/powerpoint/2010/main" val="4121464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615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Birds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Butterfly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Lady Bugs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Soil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Wind, Sky, Cloud, Rain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Beings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01345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1DEA4-8620-82B1-8960-2A821B189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307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Cree ( Indigenous Language)</a:t>
            </a:r>
          </a:p>
        </p:txBody>
      </p:sp>
      <p:pic>
        <p:nvPicPr>
          <p:cNvPr id="5" name="Content Placeholder 4" descr="A group of people sitting on the grass&#10;&#10;Description automatically generated with medium confidence">
            <a:extLst>
              <a:ext uri="{FF2B5EF4-FFF2-40B4-BE49-F238E27FC236}">
                <a16:creationId xmlns:a16="http://schemas.microsoft.com/office/drawing/2014/main" id="{50EE2C66-FF82-F6AF-6F4A-5159FA55A3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4941" y="1402672"/>
            <a:ext cx="6959029" cy="4639353"/>
          </a:xfrm>
        </p:spPr>
      </p:pic>
    </p:spTree>
    <p:extLst>
      <p:ext uri="{BB962C8B-B14F-4D97-AF65-F5344CB8AC3E}">
        <p14:creationId xmlns:p14="http://schemas.microsoft.com/office/powerpoint/2010/main" val="3851330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and Informal learning </a:t>
            </a:r>
            <a:r>
              <a:rPr 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spaces</a:t>
            </a: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576" y="2160588"/>
            <a:ext cx="5814886" cy="3881437"/>
          </a:xfrm>
        </p:spPr>
      </p:pic>
    </p:spTree>
    <p:extLst>
      <p:ext uri="{BB962C8B-B14F-4D97-AF65-F5344CB8AC3E}">
        <p14:creationId xmlns:p14="http://schemas.microsoft.com/office/powerpoint/2010/main" val="3364894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9A208-01D3-A55A-3982-A426E8051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BIPOC Children’s Art Activities</a:t>
            </a:r>
          </a:p>
        </p:txBody>
      </p:sp>
      <p:pic>
        <p:nvPicPr>
          <p:cNvPr id="5" name="Content Placeholder 4" descr="A group of people sitting on the grass&#10;&#10;Description automatically generated with medium confidence">
            <a:extLst>
              <a:ext uri="{FF2B5EF4-FFF2-40B4-BE49-F238E27FC236}">
                <a16:creationId xmlns:a16="http://schemas.microsoft.com/office/drawing/2014/main" id="{268B8A36-AFF7-FDC9-5487-8666D665D0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1030" y="1091479"/>
            <a:ext cx="7425819" cy="4950546"/>
          </a:xfrm>
        </p:spPr>
      </p:pic>
    </p:spTree>
    <p:extLst>
      <p:ext uri="{BB962C8B-B14F-4D97-AF65-F5344CB8AC3E}">
        <p14:creationId xmlns:p14="http://schemas.microsoft.com/office/powerpoint/2010/main" val="2449216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3E633-40AF-EB7C-304D-18AC9C6EF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28810" cy="615518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BIPOC Children’s Singing Time</a:t>
            </a:r>
          </a:p>
        </p:txBody>
      </p:sp>
      <p:pic>
        <p:nvPicPr>
          <p:cNvPr id="5" name="Content Placeholder 4" descr="A group of people sitting on a blanket outside&#10;&#10;Description automatically generated with low confidence">
            <a:extLst>
              <a:ext uri="{FF2B5EF4-FFF2-40B4-BE49-F238E27FC236}">
                <a16:creationId xmlns:a16="http://schemas.microsoft.com/office/drawing/2014/main" id="{7F258B1A-2C03-4D4B-85EC-8EC5BCF867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4941" y="1393794"/>
            <a:ext cx="6972346" cy="4648231"/>
          </a:xfrm>
        </p:spPr>
      </p:pic>
    </p:spTree>
    <p:extLst>
      <p:ext uri="{BB962C8B-B14F-4D97-AF65-F5344CB8AC3E}">
        <p14:creationId xmlns:p14="http://schemas.microsoft.com/office/powerpoint/2010/main" val="763122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Education for Racialized Children and Youth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576" y="2160588"/>
            <a:ext cx="5814886" cy="3881437"/>
          </a:xfrm>
        </p:spPr>
      </p:pic>
    </p:spTree>
    <p:extLst>
      <p:ext uri="{BB962C8B-B14F-4D97-AF65-F5344CB8AC3E}">
        <p14:creationId xmlns:p14="http://schemas.microsoft.com/office/powerpoint/2010/main" val="3452589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 with lady bugs, fruits and vegetables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941" y="2160588"/>
            <a:ext cx="5822155" cy="3881437"/>
          </a:xfrm>
        </p:spPr>
      </p:pic>
    </p:spTree>
    <p:extLst>
      <p:ext uri="{BB962C8B-B14F-4D97-AF65-F5344CB8AC3E}">
        <p14:creationId xmlns:p14="http://schemas.microsoft.com/office/powerpoint/2010/main" val="818112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Collective Ways of knowing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576" y="2160588"/>
            <a:ext cx="5814886" cy="3881437"/>
          </a:xfrm>
        </p:spPr>
      </p:pic>
    </p:spTree>
    <p:extLst>
      <p:ext uri="{BB962C8B-B14F-4D97-AF65-F5344CB8AC3E}">
        <p14:creationId xmlns:p14="http://schemas.microsoft.com/office/powerpoint/2010/main" val="4169775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Collective Work for the </a:t>
            </a:r>
            <a:r>
              <a:rPr lang="en-C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Garden </a:t>
            </a:r>
            <a:br>
              <a:rPr lang="en-C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(Children’s Plot)</a:t>
            </a:r>
            <a:endParaRPr lang="en-C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576" y="2160588"/>
            <a:ext cx="5814886" cy="3881437"/>
          </a:xfrm>
        </p:spPr>
      </p:pic>
    </p:spTree>
    <p:extLst>
      <p:ext uri="{BB962C8B-B14F-4D97-AF65-F5344CB8AC3E}">
        <p14:creationId xmlns:p14="http://schemas.microsoft.com/office/powerpoint/2010/main" val="3000655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80A17-81E4-DA01-B4C8-6B3E528D7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Reflections on lived Experiences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Am I?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65981-8E6D-5872-35E2-B8E7A905E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84419"/>
            <a:ext cx="8596668" cy="4656943"/>
          </a:xfrm>
        </p:spPr>
        <p:txBody>
          <a:bodyPr/>
          <a:lstStyle/>
          <a:p>
            <a:pPr marL="285750" indent="-285750" algn="l" eaLnBrk="1" fontAlgn="auto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CA" sz="20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Cross-cultural Socialization</a:t>
            </a:r>
          </a:p>
          <a:p>
            <a:pPr marL="285750" indent="-285750" algn="l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CA" sz="20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Interdisciplinary Education</a:t>
            </a:r>
          </a:p>
          <a:p>
            <a:pPr marL="285750" indent="-285750" algn="l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C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Anti-racist Activities</a:t>
            </a:r>
          </a:p>
          <a:p>
            <a:pPr marL="285750" indent="-285750" algn="l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CA" sz="20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Justice and Wellbeing Activities</a:t>
            </a:r>
          </a:p>
          <a:p>
            <a:pPr marL="285750" indent="-285750" algn="l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CA" sz="20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Professional Activities</a:t>
            </a:r>
          </a:p>
          <a:p>
            <a:pPr marL="285750" indent="-285750" algn="l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CA" sz="2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Taking responsibility for land and Environment</a:t>
            </a:r>
          </a:p>
          <a:p>
            <a:pPr marL="285750" indent="-285750" algn="l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Becoming a Decolonial, Critical Anti-Racist Feminist and Relational Autoethnographic Researcher</a:t>
            </a:r>
            <a:endParaRPr lang="en-CA" sz="20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179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Cross-cultural Sharing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941" y="2160588"/>
            <a:ext cx="5822155" cy="3881437"/>
          </a:xfrm>
        </p:spPr>
      </p:pic>
    </p:spTree>
    <p:extLst>
      <p:ext uri="{BB962C8B-B14F-4D97-AF65-F5344CB8AC3E}">
        <p14:creationId xmlns:p14="http://schemas.microsoft.com/office/powerpoint/2010/main" val="2584390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Music, Dance, Story Telling with </a:t>
            </a:r>
            <a:r>
              <a:rPr lang="en-C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Mothers/ Families</a:t>
            </a:r>
            <a:endParaRPr lang="en-C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576" y="2160588"/>
            <a:ext cx="5814886" cy="3881437"/>
          </a:xfrm>
        </p:spPr>
      </p:pic>
    </p:spTree>
    <p:extLst>
      <p:ext uri="{BB962C8B-B14F-4D97-AF65-F5344CB8AC3E}">
        <p14:creationId xmlns:p14="http://schemas.microsoft.com/office/powerpoint/2010/main" val="3023696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1C018-0484-3509-F95F-8DA714150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Advocating for Artists of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Student Mothers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A picture containing grass, outdoor, transport, open&#10;&#10;Description automatically generated">
            <a:extLst>
              <a:ext uri="{FF2B5EF4-FFF2-40B4-BE49-F238E27FC236}">
                <a16:creationId xmlns:a16="http://schemas.microsoft.com/office/drawing/2014/main" id="{030150AD-652E-2DCD-F242-A782069386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7689" y="1153386"/>
            <a:ext cx="4101483" cy="5468646"/>
          </a:xfrm>
        </p:spPr>
      </p:pic>
    </p:spTree>
    <p:extLst>
      <p:ext uri="{BB962C8B-B14F-4D97-AF65-F5344CB8AC3E}">
        <p14:creationId xmlns:p14="http://schemas.microsoft.com/office/powerpoint/2010/main" val="3679288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 Sharing and Food Sovereignty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294" y="2160588"/>
            <a:ext cx="4905449" cy="3881437"/>
          </a:xfrm>
        </p:spPr>
      </p:pic>
    </p:spTree>
    <p:extLst>
      <p:ext uri="{BB962C8B-B14F-4D97-AF65-F5344CB8AC3E}">
        <p14:creationId xmlns:p14="http://schemas.microsoft.com/office/powerpoint/2010/main" val="2726725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7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 Nutrition and Mother’s Sharing Circle</a:t>
            </a: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576" y="2160588"/>
            <a:ext cx="5814886" cy="3881437"/>
          </a:xfrm>
        </p:spPr>
      </p:pic>
    </p:spTree>
    <p:extLst>
      <p:ext uri="{BB962C8B-B14F-4D97-AF65-F5344CB8AC3E}">
        <p14:creationId xmlns:p14="http://schemas.microsoft.com/office/powerpoint/2010/main" val="137497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Networking to Grow Together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576" y="2160588"/>
            <a:ext cx="5814886" cy="3881437"/>
          </a:xfrm>
        </p:spPr>
      </p:pic>
    </p:spTree>
    <p:extLst>
      <p:ext uri="{BB962C8B-B14F-4D97-AF65-F5344CB8AC3E}">
        <p14:creationId xmlns:p14="http://schemas.microsoft.com/office/powerpoint/2010/main" val="1874928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A308-50DD-3D3F-2204-599802C2C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64320" cy="82858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Together Building a Community</a:t>
            </a:r>
          </a:p>
        </p:txBody>
      </p:sp>
      <p:pic>
        <p:nvPicPr>
          <p:cNvPr id="5" name="Content Placeholder 4" descr="A group of people standing outside&#10;&#10;Description automatically generated with medium confidence">
            <a:extLst>
              <a:ext uri="{FF2B5EF4-FFF2-40B4-BE49-F238E27FC236}">
                <a16:creationId xmlns:a16="http://schemas.microsoft.com/office/drawing/2014/main" id="{64B5488F-D6BF-0F13-CFDD-0FD2C91B46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1100" y="1681194"/>
            <a:ext cx="8860689" cy="4453276"/>
          </a:xfrm>
        </p:spPr>
      </p:pic>
    </p:spTree>
    <p:extLst>
      <p:ext uri="{BB962C8B-B14F-4D97-AF65-F5344CB8AC3E}">
        <p14:creationId xmlns:p14="http://schemas.microsoft.com/office/powerpoint/2010/main" val="699164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B1583-AA97-6043-5A8F-E86CF052F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23" y="653990"/>
            <a:ext cx="8617586" cy="56225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Meaning of the Land to a Racialized Woman</a:t>
            </a:r>
          </a:p>
        </p:txBody>
      </p:sp>
      <p:pic>
        <p:nvPicPr>
          <p:cNvPr id="5" name="Content Placeholder 4" descr="A picture containing sky, outdoor, grass, dirt&#10;&#10;Description automatically generated">
            <a:extLst>
              <a:ext uri="{FF2B5EF4-FFF2-40B4-BE49-F238E27FC236}">
                <a16:creationId xmlns:a16="http://schemas.microsoft.com/office/drawing/2014/main" id="{21EDF06F-FC86-EB82-8B71-F7AD311C0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986" y="1216242"/>
            <a:ext cx="6650357" cy="4987768"/>
          </a:xfrm>
        </p:spPr>
      </p:pic>
    </p:spTree>
    <p:extLst>
      <p:ext uri="{BB962C8B-B14F-4D97-AF65-F5344CB8AC3E}">
        <p14:creationId xmlns:p14="http://schemas.microsoft.com/office/powerpoint/2010/main" val="37027264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4A0865C0-3D93-8EEF-D302-593B08424B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260351"/>
            <a:ext cx="7886700" cy="1065213"/>
          </a:xfrm>
        </p:spPr>
        <p:txBody>
          <a:bodyPr/>
          <a:lstStyle/>
          <a:p>
            <a:pPr algn="ctr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Learnings from the Land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782FB7D1-9934-CAA0-D5D8-854AFDA223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2650" y="1341439"/>
            <a:ext cx="7831138" cy="4835525"/>
          </a:xfrm>
        </p:spPr>
        <p:txBody>
          <a:bodyPr/>
          <a:lstStyle/>
          <a:p>
            <a:pPr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Land is Mother, Teacher and Healer</a:t>
            </a:r>
          </a:p>
          <a:p>
            <a:pPr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Community Garden Land is a Classroom</a:t>
            </a:r>
          </a:p>
          <a:p>
            <a:pPr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Land Provides a Curriculum for Teaching</a:t>
            </a:r>
          </a:p>
          <a:p>
            <a:pPr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Land Creates Community Solidarity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Land Teaches the Meanings of Decolonization and Reconciliation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0A9AE4CC-3A48-2AA5-B6DB-7840746C4F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Source of Doctoral Dissertation</a:t>
            </a:r>
          </a:p>
        </p:txBody>
      </p:sp>
      <p:sp>
        <p:nvSpPr>
          <p:cNvPr id="28675" name="Rectangle 1">
            <a:extLst>
              <a:ext uri="{FF2B5EF4-FFF2-40B4-BE49-F238E27FC236}">
                <a16:creationId xmlns:a16="http://schemas.microsoft.com/office/drawing/2014/main" id="{84A664D1-AD3B-CE99-D989-19800251B0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79651" y="1180883"/>
            <a:ext cx="7561263" cy="3754874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Ph.D. dissertation link: </a:t>
            </a:r>
            <a:r>
              <a:rPr lang="en-US" altLang="en-US" sz="2000" dirty="0">
                <a:solidFill>
                  <a:srgbClr val="1155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https://harvest.usask.ca/handle/10388/14135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Usask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Featured the Research Story: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CA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https://news.usask.ca/articles/colleges/2022/a-new-canadians-path-to-reconciliation.php</a:t>
            </a:r>
            <a:r>
              <a:rPr lang="en-CA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Interviewed by the Multicultural Council of Saskatchewan (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Mcos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https://mcos.ca/blog/dr-jebunnessa-chapola/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Regina Postdoc profile and Publication list: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Jebunnessa Chapola - Graduate School of Public Policy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19FDD-B522-5024-7A01-1F0424B94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0C628-F24A-BD9C-66D2-6E2B649B5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en-C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Intersectionality </a:t>
            </a:r>
          </a:p>
          <a:p>
            <a:pPr marL="342900" lvl="1" indent="-34290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en-C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Hybridity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en-C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Otherness </a:t>
            </a:r>
          </a:p>
          <a:p>
            <a:pPr marL="342900" lvl="1" indent="-34290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en-C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Decolonization </a:t>
            </a:r>
          </a:p>
          <a:p>
            <a:pPr marL="342900" lvl="1" indent="-34290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en-C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Anti-racist Theory and practice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659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/>
        </p:nvSpPr>
        <p:spPr bwMode="auto">
          <a:xfrm>
            <a:off x="1914258" y="1341691"/>
            <a:ext cx="6528987" cy="455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charset="0"/>
              <a:buNone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charset="0"/>
              <a:buNone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charset="0"/>
              <a:buNone/>
              <a:defRPr sz="2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charset="0"/>
              <a:buNone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charset="0"/>
              <a:buNone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Reflections </a:t>
            </a:r>
            <a:r>
              <a:rPr lang="en-CA" sz="1200" dirty="0" err="1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myWWho</a:t>
            </a:r>
            <a:r>
              <a:rPr lang="en-CA" sz="12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self as </a:t>
            </a:r>
            <a:r>
              <a:rPr lang="en-CA" sz="1200" dirty="0" err="1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ResearcMy</a:t>
            </a:r>
            <a:r>
              <a:rPr lang="en-CA" sz="12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200" dirty="0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 Association of Maternal Action and Scholarship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Student Changemaker Award 2023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Anti-racist Champion (Provincial Award), Multicultural Council of Saskatchewan, 2015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CBC Future 40 Award, Saskatchewan, Canada 2015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Excellence in Community Services, GSA, U of S, 2016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BBC Bangla listed as 100 Inspirational Women, 2016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YWCA Women of Distinction, Community Building (Nominated), 2016</a:t>
            </a:r>
          </a:p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CFCR Community Radio Volunteer, Saskatoon, SK, Canada, 2014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Beyond Trailblazer, Multicultural Council of Saskatchewan, 2014</a:t>
            </a:r>
            <a:endParaRPr lang="en-CA" sz="20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5CF4DD-E104-7B7A-5D91-19356CABFEEB}"/>
              </a:ext>
            </a:extLst>
          </p:cNvPr>
          <p:cNvSpPr txBox="1"/>
          <p:nvPr/>
        </p:nvSpPr>
        <p:spPr>
          <a:xfrm>
            <a:off x="3021806" y="150019"/>
            <a:ext cx="57578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 Recognitions  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77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BD33B-DC72-C92F-2743-3AA57EF1D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8DCBA-9B63-CDD0-4280-8F1E165DB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Jebunnessa Chapola (</a:t>
            </a:r>
            <a:r>
              <a:rPr lang="en-US" sz="18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Pronoun</a:t>
            </a: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She/her)</a:t>
            </a:r>
            <a:b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SSHRC Postdoctoral Fellow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Johnson </a:t>
            </a:r>
            <a:r>
              <a:rPr lang="en-US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Shoyama</a:t>
            </a: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Graduate School of Public </a:t>
            </a:r>
            <a:r>
              <a:rPr lang="en-US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Policy,University</a:t>
            </a: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Regina, SK, Canada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Sessional Lecturer, General Education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Mount Royal University, AB, Canada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 </a:t>
            </a:r>
            <a:r>
              <a:rPr lang="en-US" sz="1800" dirty="0">
                <a:solidFill>
                  <a:srgbClr val="1155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jchapola@mtroyal.ca</a:t>
            </a:r>
            <a:endParaRPr lang="en-US" sz="18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2308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and Questions</a:t>
            </a:r>
          </a:p>
        </p:txBody>
      </p:sp>
      <p:pic>
        <p:nvPicPr>
          <p:cNvPr id="7" name="Content Placeholder 6" descr="A group of people in a field&#10;&#10;Description automatically generated with low confidence">
            <a:extLst>
              <a:ext uri="{FF2B5EF4-FFF2-40B4-BE49-F238E27FC236}">
                <a16:creationId xmlns:a16="http://schemas.microsoft.com/office/drawing/2014/main" id="{33E317A4-AA69-7DB7-E5C7-9A30B71B74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6652" y="1482571"/>
            <a:ext cx="6831368" cy="4554245"/>
          </a:xfrm>
        </p:spPr>
      </p:pic>
    </p:spTree>
    <p:extLst>
      <p:ext uri="{BB962C8B-B14F-4D97-AF65-F5344CB8AC3E}">
        <p14:creationId xmlns:p14="http://schemas.microsoft.com/office/powerpoint/2010/main" val="3261446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B6E8C97D-162D-17AB-09D4-044472D71FE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79650" y="101599"/>
            <a:ext cx="5903913" cy="769939"/>
          </a:xfrm>
        </p:spPr>
        <p:txBody>
          <a:bodyPr/>
          <a:lstStyle/>
          <a:p>
            <a:r>
              <a:rPr lang="en-CA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Methodologies and Methods</a:t>
            </a:r>
            <a:endParaRPr lang="en-CA" alt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18E663-AD39-A42B-E037-E656EB1001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2039" y="871539"/>
            <a:ext cx="7273925" cy="1081087"/>
          </a:xfrm>
        </p:spPr>
        <p:txBody>
          <a:bodyPr/>
          <a:lstStyle/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Decolonial and 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Anti-racist Feminist 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Collaborative Community-Engaged Co-learning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CA" dirty="0"/>
          </a:p>
        </p:txBody>
      </p:sp>
      <p:pic>
        <p:nvPicPr>
          <p:cNvPr id="15364" name="Picture 3">
            <a:extLst>
              <a:ext uri="{FF2B5EF4-FFF2-40B4-BE49-F238E27FC236}">
                <a16:creationId xmlns:a16="http://schemas.microsoft.com/office/drawing/2014/main" id="{67F89C00-B9BA-EC3B-756A-8769FD35D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37"/>
          <a:stretch>
            <a:fillRect/>
          </a:stretch>
        </p:blipFill>
        <p:spPr bwMode="auto">
          <a:xfrm>
            <a:off x="2019301" y="2198688"/>
            <a:ext cx="4049713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1">
            <a:extLst>
              <a:ext uri="{FF2B5EF4-FFF2-40B4-BE49-F238E27FC236}">
                <a16:creationId xmlns:a16="http://schemas.microsoft.com/office/drawing/2014/main" id="{753C487E-5E5D-5A3C-3F5F-C2E40A751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2198688"/>
            <a:ext cx="3689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Saskatoon Community Radio</a:t>
            </a:r>
          </a:p>
        </p:txBody>
      </p:sp>
      <p:pic>
        <p:nvPicPr>
          <p:cNvPr id="15366" name="Picture 5">
            <a:extLst>
              <a:ext uri="{FF2B5EF4-FFF2-40B4-BE49-F238E27FC236}">
                <a16:creationId xmlns:a16="http://schemas.microsoft.com/office/drawing/2014/main" id="{BA6866F4-786D-F41E-FEF2-57702367E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20"/>
          <a:stretch>
            <a:fillRect/>
          </a:stretch>
        </p:blipFill>
        <p:spPr bwMode="auto">
          <a:xfrm>
            <a:off x="6069014" y="2139950"/>
            <a:ext cx="38385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Box 6">
            <a:extLst>
              <a:ext uri="{FF2B5EF4-FFF2-40B4-BE49-F238E27FC236}">
                <a16:creationId xmlns:a16="http://schemas.microsoft.com/office/drawing/2014/main" id="{9214027F-B7E1-9BE6-AC23-1B9BCC59E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3800" y="2298701"/>
            <a:ext cx="3549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2000" b="1"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Transnational Cultural Activities</a:t>
            </a:r>
          </a:p>
        </p:txBody>
      </p:sp>
      <p:pic>
        <p:nvPicPr>
          <p:cNvPr id="15368" name="Picture 7">
            <a:extLst>
              <a:ext uri="{FF2B5EF4-FFF2-40B4-BE49-F238E27FC236}">
                <a16:creationId xmlns:a16="http://schemas.microsoft.com/office/drawing/2014/main" id="{3EFDEC1D-3936-C14B-AE86-C29DEEE8A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8" y="4351339"/>
            <a:ext cx="4381500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Box 8">
            <a:extLst>
              <a:ext uri="{FF2B5EF4-FFF2-40B4-BE49-F238E27FC236}">
                <a16:creationId xmlns:a16="http://schemas.microsoft.com/office/drawing/2014/main" id="{11606350-4EEB-C196-9EC3-53AF02CCF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7025" y="4724401"/>
            <a:ext cx="40465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Blanket Exercise in Community Garden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7D6DE91C-4E5C-6CB7-8C47-3D67B6E09F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207965"/>
            <a:ext cx="7775128" cy="757235"/>
          </a:xfrm>
        </p:spPr>
        <p:txBody>
          <a:bodyPr>
            <a:normAutofit fontScale="90000"/>
          </a:bodyPr>
          <a:lstStyle/>
          <a:p>
            <a:pPr algn="ctr"/>
            <a:r>
              <a:rPr lang="en-CA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Decolonial Relational Auto-ethnography and Collaborative </a:t>
            </a:r>
            <a:br>
              <a:rPr lang="en-CA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Co-Learning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B286F7-5156-CDA9-1D3B-A5DFD621AB09}"/>
              </a:ext>
            </a:extLst>
          </p:cNvPr>
          <p:cNvSpPr/>
          <p:nvPr/>
        </p:nvSpPr>
        <p:spPr>
          <a:xfrm>
            <a:off x="4440239" y="2133601"/>
            <a:ext cx="3311525" cy="22272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</a:rPr>
              <a:t>Building community by maintaining relationships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62FE2F3-CC22-D5C4-5704-78135C4559AB}"/>
              </a:ext>
            </a:extLst>
          </p:cNvPr>
          <p:cNvSpPr/>
          <p:nvPr/>
        </p:nvSpPr>
        <p:spPr>
          <a:xfrm>
            <a:off x="4511675" y="963614"/>
            <a:ext cx="3168650" cy="1717675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altLang="en-US" b="1" dirty="0">
                <a:solidFill>
                  <a:schemeClr val="tx1"/>
                </a:solidFill>
              </a:rPr>
              <a:t>Sharing each others histories and stories</a:t>
            </a:r>
          </a:p>
          <a:p>
            <a:pPr algn="ctr">
              <a:defRPr/>
            </a:pP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E92E649-8CBB-0134-9BA4-DBF97A9C4641}"/>
              </a:ext>
            </a:extLst>
          </p:cNvPr>
          <p:cNvSpPr/>
          <p:nvPr/>
        </p:nvSpPr>
        <p:spPr>
          <a:xfrm>
            <a:off x="7032625" y="1285876"/>
            <a:ext cx="3309938" cy="1928813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</a:rPr>
              <a:t>Raising and taking care of each other’s children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480FC32-ECD6-3778-C017-27B0E62C9174}"/>
              </a:ext>
            </a:extLst>
          </p:cNvPr>
          <p:cNvSpPr/>
          <p:nvPr/>
        </p:nvSpPr>
        <p:spPr>
          <a:xfrm>
            <a:off x="1919288" y="1309688"/>
            <a:ext cx="3313112" cy="192881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</a:rPr>
              <a:t>Community radio conversation circles</a:t>
            </a:r>
          </a:p>
          <a:p>
            <a:pPr algn="ctr">
              <a:defRPr/>
            </a:pP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71F5790-FB6F-A478-C0DA-347EDDFA0223}"/>
              </a:ext>
            </a:extLst>
          </p:cNvPr>
          <p:cNvSpPr/>
          <p:nvPr/>
        </p:nvSpPr>
        <p:spPr>
          <a:xfrm>
            <a:off x="1846264" y="2794001"/>
            <a:ext cx="3309937" cy="192881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</a:rPr>
              <a:t>Community gardening and food security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E1BED15-45DB-B014-A4C4-83AB85E36131}"/>
              </a:ext>
            </a:extLst>
          </p:cNvPr>
          <p:cNvSpPr/>
          <p:nvPr/>
        </p:nvSpPr>
        <p:spPr>
          <a:xfrm>
            <a:off x="7032626" y="2795589"/>
            <a:ext cx="3311525" cy="193357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</a:rPr>
              <a:t>Connection with Indigenous Elders, knowledge keepers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0CB1068-1397-D0AE-36B9-67769E2FF831}"/>
              </a:ext>
            </a:extLst>
          </p:cNvPr>
          <p:cNvSpPr/>
          <p:nvPr/>
        </p:nvSpPr>
        <p:spPr>
          <a:xfrm>
            <a:off x="7102476" y="4292600"/>
            <a:ext cx="3311525" cy="19304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</a:rPr>
              <a:t>Making collaborative art with children &amp; adults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37173CA-10D8-495C-D170-5D10A2157876}"/>
              </a:ext>
            </a:extLst>
          </p:cNvPr>
          <p:cNvSpPr/>
          <p:nvPr/>
        </p:nvSpPr>
        <p:spPr>
          <a:xfrm>
            <a:off x="4440239" y="3813176"/>
            <a:ext cx="3311525" cy="1719263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</a:rPr>
              <a:t>Informal Anti-racist conversations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4059888-E049-75F3-CECD-D25DA8D5AA5D}"/>
              </a:ext>
            </a:extLst>
          </p:cNvPr>
          <p:cNvSpPr/>
          <p:nvPr/>
        </p:nvSpPr>
        <p:spPr>
          <a:xfrm>
            <a:off x="4440239" y="5057776"/>
            <a:ext cx="3311525" cy="171767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</a:rPr>
              <a:t>Making quilts, knitting and sewing together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9792BBB-317C-DF84-F64A-AC0C6DC5E11C}"/>
              </a:ext>
            </a:extLst>
          </p:cNvPr>
          <p:cNvSpPr/>
          <p:nvPr/>
        </p:nvSpPr>
        <p:spPr>
          <a:xfrm>
            <a:off x="1847851" y="4229100"/>
            <a:ext cx="3311525" cy="193198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CA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</a:rPr>
              <a:t>Sharing cultural activities (Dance, music, saree wrapping)</a:t>
            </a:r>
          </a:p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A20E7748-8CA6-C1D5-158F-1081DA4371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7334" y="609601"/>
            <a:ext cx="8866161" cy="677662"/>
          </a:xfrm>
        </p:spPr>
        <p:txBody>
          <a:bodyPr/>
          <a:lstStyle/>
          <a:p>
            <a:pPr algn="ctr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Co-learnings with Racialized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Settler Women/ Artists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Content Placeholder 4" descr="A picture containing person, dancer, people&#10;&#10;Description automatically generated">
            <a:extLst>
              <a:ext uri="{FF2B5EF4-FFF2-40B4-BE49-F238E27FC236}">
                <a16:creationId xmlns:a16="http://schemas.microsoft.com/office/drawing/2014/main" id="{B12FA308-818E-8BE0-03A4-79A4E69E47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4419" y="1441658"/>
            <a:ext cx="7026898" cy="468403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617586" cy="1488217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Community Garden and future generations: A story of a racialized woman,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builder/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activist</a:t>
            </a:r>
            <a:endParaRPr lang="en-C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612" y="2097817"/>
            <a:ext cx="4171168" cy="4496844"/>
          </a:xfrm>
        </p:spPr>
      </p:pic>
    </p:spTree>
    <p:extLst>
      <p:ext uri="{BB962C8B-B14F-4D97-AF65-F5344CB8AC3E}">
        <p14:creationId xmlns:p14="http://schemas.microsoft.com/office/powerpoint/2010/main" val="2070620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8447" y="382044"/>
            <a:ext cx="7539180" cy="1366857"/>
          </a:xfrm>
        </p:spPr>
        <p:txBody>
          <a:bodyPr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Community Garden?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8446" y="1264779"/>
            <a:ext cx="7766936" cy="5211178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Process of Community Building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Women’s Empowerment (Leadership, Gaining Knowledge etc.)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Open learning space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Environmental Education (Action for climate change)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Collective Work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Cross-cultural Sharing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 Security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Fresh Organic food sources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 dependency on market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Networking with BIPOC/ newcomers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Knowing the story of the food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Building bridges between Indigenous and non-Indigenous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15171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Processes of Decolonization Through Blanket Exercise: Indigenous Elders, Youth and Knowledge-holders</a:t>
            </a:r>
          </a:p>
        </p:txBody>
      </p:sp>
      <p:pic>
        <p:nvPicPr>
          <p:cNvPr id="7" name="Content Placeholder 6" descr="A group of people sitting on the ground&#10;&#10;Description automatically generated with medium confidence">
            <a:extLst>
              <a:ext uri="{FF2B5EF4-FFF2-40B4-BE49-F238E27FC236}">
                <a16:creationId xmlns:a16="http://schemas.microsoft.com/office/drawing/2014/main" id="{32834F81-5232-C275-861F-5BCFBC8F98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4941" y="1660124"/>
            <a:ext cx="6572851" cy="4381901"/>
          </a:xfrm>
        </p:spPr>
      </p:pic>
    </p:spTree>
    <p:extLst>
      <p:ext uri="{BB962C8B-B14F-4D97-AF65-F5344CB8AC3E}">
        <p14:creationId xmlns:p14="http://schemas.microsoft.com/office/powerpoint/2010/main" val="275399214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1080</TotalTime>
  <Words>667</Words>
  <Application>Microsoft Office PowerPoint</Application>
  <PresentationFormat>Widescreen</PresentationFormat>
  <Paragraphs>123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ＭＳ Ｐゴシック</vt:lpstr>
      <vt:lpstr>Arial</vt:lpstr>
      <vt:lpstr>Calibri</vt:lpstr>
      <vt:lpstr>Times New Roman</vt:lpstr>
      <vt:lpstr>Trebuchet MS</vt:lpstr>
      <vt:lpstr>Wingdings</vt:lpstr>
      <vt:lpstr>Wingdings 2</vt:lpstr>
      <vt:lpstr>Wingdings 3</vt:lpstr>
      <vt:lpstr>Facet</vt:lpstr>
      <vt:lpstr>Belongingness of Newcomers Through Community Engagements: A Racialized Woman’s Experiences, Saskatoon, Canada</vt:lpstr>
      <vt:lpstr>Reflections on lived Experiences Who Am I? </vt:lpstr>
      <vt:lpstr>Worldviews</vt:lpstr>
      <vt:lpstr>Methodologies and Methods</vt:lpstr>
      <vt:lpstr>Decolonial Relational Auto-ethnography and Collaborative  Co-Learning</vt:lpstr>
      <vt:lpstr>Co-learnings with Racialized Settler Women/ Artists</vt:lpstr>
      <vt:lpstr>Our Community Garden and future generations: A story of a racialized woman, community builder/ activist</vt:lpstr>
      <vt:lpstr>Why Community Garden? </vt:lpstr>
      <vt:lpstr>Processes of Decolonization Through Blanket Exercise: Indigenous Elders, Youth and Knowledge-holders</vt:lpstr>
      <vt:lpstr>With Indigenous Knowledge-holders: Land-based learnings in everyday practice</vt:lpstr>
      <vt:lpstr>Relationality</vt:lpstr>
      <vt:lpstr>Learning Cree ( Indigenous Language)</vt:lpstr>
      <vt:lpstr>Open and Informal learning spaces </vt:lpstr>
      <vt:lpstr>BIPOC Children’s Art Activities</vt:lpstr>
      <vt:lpstr>BIPOC Children’s Singing Time</vt:lpstr>
      <vt:lpstr>Environmental Education for Racialized Children and Youth</vt:lpstr>
      <vt:lpstr>Play with lady bugs, fruits and vegetables</vt:lpstr>
      <vt:lpstr>Collective Ways of knowing</vt:lpstr>
      <vt:lpstr>Collective Work for the Community Garden   (Children’s Plot)</vt:lpstr>
      <vt:lpstr>Cross-cultural Sharing</vt:lpstr>
      <vt:lpstr>Music, Dance, Story Telling with Mothers/ Families</vt:lpstr>
      <vt:lpstr>Advocating for Artists of Colour and Student Mothers</vt:lpstr>
      <vt:lpstr>Food Sharing and Food Sovereignty</vt:lpstr>
      <vt:lpstr>Food Nutrition and Mother’s Sharing Circle </vt:lpstr>
      <vt:lpstr>Networking to Grow Together</vt:lpstr>
      <vt:lpstr>Together Building a Community</vt:lpstr>
      <vt:lpstr>Meaning of the Land to a Racialized Woman</vt:lpstr>
      <vt:lpstr>Learnings from the Land</vt:lpstr>
      <vt:lpstr>Source of Doctoral Dissertation</vt:lpstr>
      <vt:lpstr>PowerPoint Presentation</vt:lpstr>
      <vt:lpstr>Contacts</vt:lpstr>
      <vt:lpstr>Thanks and Questions</vt:lpstr>
    </vt:vector>
  </TitlesOfParts>
  <Company>University of Saskatchewan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Community Garden?</dc:title>
  <dc:creator>Author</dc:creator>
  <cp:lastModifiedBy>Chapola, Jebunnessa</cp:lastModifiedBy>
  <cp:revision>80</cp:revision>
  <dcterms:created xsi:type="dcterms:W3CDTF">2016-08-09T15:14:42Z</dcterms:created>
  <dcterms:modified xsi:type="dcterms:W3CDTF">2023-10-05T17:10:25Z</dcterms:modified>
</cp:coreProperties>
</file>