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Montserrat" panose="00000500000000000000" pitchFamily="2" charset="0"/>
      <p:regular r:id="rId20"/>
      <p:bold r:id="rId21"/>
      <p:italic r:id="rId22"/>
      <p:boldItalic r:id="rId23"/>
    </p:embeddedFont>
    <p:embeddedFont>
      <p:font typeface="Montserrat Bold" panose="00000800000000000000" charset="0"/>
      <p:regular r:id="rId24"/>
      <p:bold r:id="rId25"/>
    </p:embeddedFont>
    <p:embeddedFont>
      <p:font typeface="Montserrat Medium" panose="00000600000000000000" pitchFamily="2" charset="0"/>
      <p:regular r:id="rId26"/>
      <p:italic r:id="rId27"/>
    </p:embeddedFont>
    <p:embeddedFont>
      <p:font typeface="RoxboroughCF Bold" panose="020B0604020202020204" charset="0"/>
      <p:regular r:id="rId28"/>
      <p:bold r:id="rId29"/>
    </p:embeddedFont>
    <p:embeddedFont>
      <p:font typeface="RoxboroughCF Heavy" panose="020B060402020202020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54" autoAdjust="0"/>
  </p:normalViewPr>
  <p:slideViewPr>
    <p:cSldViewPr>
      <p:cViewPr varScale="1">
        <p:scale>
          <a:sx n="71" d="100"/>
          <a:sy n="71" d="100"/>
        </p:scale>
        <p:origin x="71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45E4D"/>
        </a:solidFill>
        <a:effectLst/>
      </p:bgPr>
    </p:bg>
    <p:spTree>
      <p:nvGrpSpPr>
        <p:cNvPr id="1" name=""/>
        <p:cNvGrpSpPr/>
        <p:nvPr/>
      </p:nvGrpSpPr>
      <p:grpSpPr>
        <a:xfrm>
          <a:off x="0" y="0"/>
          <a:ext cx="0" cy="0"/>
          <a:chOff x="0" y="0"/>
          <a:chExt cx="0" cy="0"/>
        </a:xfrm>
      </p:grpSpPr>
      <p:grpSp>
        <p:nvGrpSpPr>
          <p:cNvPr id="2" name="Group 2"/>
          <p:cNvGrpSpPr/>
          <p:nvPr/>
        </p:nvGrpSpPr>
        <p:grpSpPr>
          <a:xfrm>
            <a:off x="-1238740" y="6771705"/>
            <a:ext cx="4534879" cy="4534879"/>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txBody>
            <a:bodyPr/>
            <a:lstStyle/>
            <a:p>
              <a:endParaRPr lang="en-CA"/>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3178"/>
                </a:lnSpc>
              </a:pPr>
              <a:endParaRPr/>
            </a:p>
          </p:txBody>
        </p:sp>
      </p:grpSp>
      <p:sp>
        <p:nvSpPr>
          <p:cNvPr id="5" name="Freeform 5"/>
          <p:cNvSpPr/>
          <p:nvPr/>
        </p:nvSpPr>
        <p:spPr>
          <a:xfrm rot="-5400000">
            <a:off x="-2662622" y="4575886"/>
            <a:ext cx="4477986" cy="2238993"/>
          </a:xfrm>
          <a:custGeom>
            <a:avLst/>
            <a:gdLst/>
            <a:ahLst/>
            <a:cxnLst/>
            <a:rect l="l" t="t" r="r" b="b"/>
            <a:pathLst>
              <a:path w="4477986" h="2238993">
                <a:moveTo>
                  <a:pt x="0" y="0"/>
                </a:moveTo>
                <a:lnTo>
                  <a:pt x="4477986" y="0"/>
                </a:lnTo>
                <a:lnTo>
                  <a:pt x="4477986" y="2238993"/>
                </a:lnTo>
                <a:lnTo>
                  <a:pt x="0" y="22389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6" name="TextBox 6"/>
          <p:cNvSpPr txBox="1"/>
          <p:nvPr/>
        </p:nvSpPr>
        <p:spPr>
          <a:xfrm>
            <a:off x="1443941" y="434540"/>
            <a:ext cx="16275119" cy="5260843"/>
          </a:xfrm>
          <a:prstGeom prst="rect">
            <a:avLst/>
          </a:prstGeom>
        </p:spPr>
        <p:txBody>
          <a:bodyPr lIns="0" tIns="0" rIns="0" bIns="0" rtlCol="0" anchor="t">
            <a:spAutoFit/>
          </a:bodyPr>
          <a:lstStyle/>
          <a:p>
            <a:pPr>
              <a:lnSpc>
                <a:spcPts val="13999"/>
              </a:lnSpc>
            </a:pPr>
            <a:r>
              <a:rPr lang="en-US" sz="9999">
                <a:solidFill>
                  <a:srgbClr val="FFFFFF"/>
                </a:solidFill>
                <a:latin typeface="RoxboroughCF Heavy"/>
              </a:rPr>
              <a:t>Mapping Experiences of (Un)safety Amongst LGBTQ+ Newcomers</a:t>
            </a:r>
          </a:p>
        </p:txBody>
      </p:sp>
      <p:sp>
        <p:nvSpPr>
          <p:cNvPr id="7" name="TextBox 7"/>
          <p:cNvSpPr txBox="1"/>
          <p:nvPr/>
        </p:nvSpPr>
        <p:spPr>
          <a:xfrm>
            <a:off x="8784045" y="7697489"/>
            <a:ext cx="8935014" cy="1590162"/>
          </a:xfrm>
          <a:prstGeom prst="rect">
            <a:avLst/>
          </a:prstGeom>
        </p:spPr>
        <p:txBody>
          <a:bodyPr lIns="0" tIns="0" rIns="0" bIns="0" rtlCol="0" anchor="t">
            <a:spAutoFit/>
          </a:bodyPr>
          <a:lstStyle/>
          <a:p>
            <a:pPr algn="r">
              <a:lnSpc>
                <a:spcPts val="3178"/>
              </a:lnSpc>
            </a:pPr>
            <a:r>
              <a:rPr lang="en-US" sz="2270">
                <a:solidFill>
                  <a:srgbClr val="F8F7F4"/>
                </a:solidFill>
                <a:latin typeface="Montserrat"/>
              </a:rPr>
              <a:t>Thomas Tri (He/Him)</a:t>
            </a:r>
          </a:p>
          <a:p>
            <a:pPr algn="r">
              <a:lnSpc>
                <a:spcPts val="3178"/>
              </a:lnSpc>
            </a:pPr>
            <a:r>
              <a:rPr lang="en-US" sz="2270">
                <a:solidFill>
                  <a:srgbClr val="F8F7F4"/>
                </a:solidFill>
                <a:latin typeface="Montserrat"/>
              </a:rPr>
              <a:t>Bachelor of Social Work Student, Faculty of Social Work, University of Calgary</a:t>
            </a:r>
          </a:p>
          <a:p>
            <a:pPr algn="r">
              <a:lnSpc>
                <a:spcPts val="3178"/>
              </a:lnSpc>
            </a:pPr>
            <a:r>
              <a:rPr lang="en-US" sz="2270">
                <a:solidFill>
                  <a:srgbClr val="F8F7F4"/>
                </a:solidFill>
                <a:latin typeface="Montserrat"/>
              </a:rPr>
              <a:t>Supervisor: Dr. Ajwang’ Warria</a:t>
            </a:r>
          </a:p>
        </p:txBody>
      </p:sp>
      <p:grpSp>
        <p:nvGrpSpPr>
          <p:cNvPr id="8" name="Group 8"/>
          <p:cNvGrpSpPr/>
          <p:nvPr/>
        </p:nvGrpSpPr>
        <p:grpSpPr>
          <a:xfrm>
            <a:off x="2771910" y="9039144"/>
            <a:ext cx="3042998" cy="304299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A08C"/>
            </a:solidFill>
          </p:spPr>
          <p:txBody>
            <a:bodyPr/>
            <a:lstStyle/>
            <a:p>
              <a:endParaRPr lang="en-CA"/>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926"/>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10475" y="1939421"/>
            <a:ext cx="8704612" cy="7039714"/>
            <a:chOff x="0" y="0"/>
            <a:chExt cx="2031767" cy="1643159"/>
          </a:xfrm>
        </p:grpSpPr>
        <p:sp>
          <p:nvSpPr>
            <p:cNvPr id="3" name="Freeform 3"/>
            <p:cNvSpPr/>
            <p:nvPr/>
          </p:nvSpPr>
          <p:spPr>
            <a:xfrm>
              <a:off x="0" y="0"/>
              <a:ext cx="2031767" cy="1643159"/>
            </a:xfrm>
            <a:custGeom>
              <a:avLst/>
              <a:gdLst/>
              <a:ahLst/>
              <a:cxnLst/>
              <a:rect l="l" t="t" r="r" b="b"/>
              <a:pathLst>
                <a:path w="2031767" h="1643159">
                  <a:moveTo>
                    <a:pt x="0" y="0"/>
                  </a:moveTo>
                  <a:lnTo>
                    <a:pt x="2031767" y="0"/>
                  </a:lnTo>
                  <a:lnTo>
                    <a:pt x="2031767" y="1643159"/>
                  </a:lnTo>
                  <a:lnTo>
                    <a:pt x="0" y="1643159"/>
                  </a:lnTo>
                  <a:close/>
                </a:path>
              </a:pathLst>
            </a:custGeom>
            <a:solidFill>
              <a:srgbClr val="5B4F47"/>
            </a:solidFill>
          </p:spPr>
          <p:txBody>
            <a:bodyPr/>
            <a:lstStyle/>
            <a:p>
              <a:endParaRPr lang="en-CA"/>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926"/>
                </a:lnSpc>
              </a:pPr>
              <a:endParaRPr/>
            </a:p>
          </p:txBody>
        </p:sp>
      </p:grpSp>
      <p:sp>
        <p:nvSpPr>
          <p:cNvPr id="5" name="TextBox 5"/>
          <p:cNvSpPr txBox="1"/>
          <p:nvPr/>
        </p:nvSpPr>
        <p:spPr>
          <a:xfrm>
            <a:off x="1534114" y="3341975"/>
            <a:ext cx="3616821" cy="1177216"/>
          </a:xfrm>
          <a:prstGeom prst="rect">
            <a:avLst/>
          </a:prstGeom>
        </p:spPr>
        <p:txBody>
          <a:bodyPr lIns="0" tIns="0" rIns="0" bIns="0" rtlCol="0" anchor="t">
            <a:spAutoFit/>
          </a:bodyPr>
          <a:lstStyle/>
          <a:p>
            <a:pPr>
              <a:lnSpc>
                <a:spcPts val="9664"/>
              </a:lnSpc>
            </a:pPr>
            <a:r>
              <a:rPr lang="en-US" sz="6902">
                <a:solidFill>
                  <a:srgbClr val="745E4D"/>
                </a:solidFill>
                <a:latin typeface="RoxboroughCF Bold"/>
              </a:rPr>
              <a:t>Findings</a:t>
            </a:r>
          </a:p>
        </p:txBody>
      </p:sp>
      <p:sp>
        <p:nvSpPr>
          <p:cNvPr id="6" name="TextBox 6"/>
          <p:cNvSpPr txBox="1"/>
          <p:nvPr/>
        </p:nvSpPr>
        <p:spPr>
          <a:xfrm>
            <a:off x="1028700" y="4878174"/>
            <a:ext cx="8115300" cy="679450"/>
          </a:xfrm>
          <a:prstGeom prst="rect">
            <a:avLst/>
          </a:prstGeom>
        </p:spPr>
        <p:txBody>
          <a:bodyPr lIns="0" tIns="0" rIns="0" bIns="0" rtlCol="0" anchor="t">
            <a:spAutoFit/>
          </a:bodyPr>
          <a:lstStyle/>
          <a:p>
            <a:pPr>
              <a:lnSpc>
                <a:spcPts val="5600"/>
              </a:lnSpc>
            </a:pPr>
            <a:r>
              <a:rPr lang="en-US" sz="4000">
                <a:solidFill>
                  <a:srgbClr val="745E4D"/>
                </a:solidFill>
                <a:latin typeface="Montserrat"/>
              </a:rPr>
              <a:t>  3. Navigating (Un)safety</a:t>
            </a:r>
          </a:p>
        </p:txBody>
      </p:sp>
      <p:sp>
        <p:nvSpPr>
          <p:cNvPr id="7" name="TextBox 7"/>
          <p:cNvSpPr txBox="1"/>
          <p:nvPr/>
        </p:nvSpPr>
        <p:spPr>
          <a:xfrm>
            <a:off x="1336600" y="5791486"/>
            <a:ext cx="6610843" cy="4070985"/>
          </a:xfrm>
          <a:prstGeom prst="rect">
            <a:avLst/>
          </a:prstGeom>
        </p:spPr>
        <p:txBody>
          <a:bodyPr lIns="0" tIns="0" rIns="0" bIns="0" rtlCol="0" anchor="t">
            <a:spAutoFit/>
          </a:bodyPr>
          <a:lstStyle/>
          <a:p>
            <a:pPr marL="453392" lvl="1" indent="-226696">
              <a:lnSpc>
                <a:spcPts val="2940"/>
              </a:lnSpc>
              <a:buFont typeface="Arial"/>
              <a:buChar char="•"/>
            </a:pPr>
            <a:r>
              <a:rPr lang="en-US" sz="2100">
                <a:solidFill>
                  <a:srgbClr val="745E4D"/>
                </a:solidFill>
                <a:latin typeface="Montserrat"/>
              </a:rPr>
              <a:t>All participants report ambivalent feelings as well as strategies to navigate safety in relation to their LGBTQ+ identity</a:t>
            </a:r>
          </a:p>
          <a:p>
            <a:pPr marL="453392" lvl="1" indent="-226696">
              <a:lnSpc>
                <a:spcPts val="2940"/>
              </a:lnSpc>
              <a:buFont typeface="Arial"/>
              <a:buChar char="•"/>
            </a:pPr>
            <a:r>
              <a:rPr lang="en-US" sz="2100">
                <a:solidFill>
                  <a:srgbClr val="745E4D"/>
                </a:solidFill>
                <a:latin typeface="Montserrat"/>
              </a:rPr>
              <a:t>Strategies for navigating safety include assessing the environment, being conscious of what clothing to wear, and how to “act.”</a:t>
            </a:r>
          </a:p>
          <a:p>
            <a:pPr marL="453392" lvl="1" indent="-226696">
              <a:lnSpc>
                <a:spcPts val="2940"/>
              </a:lnSpc>
              <a:buFont typeface="Arial"/>
              <a:buChar char="•"/>
            </a:pPr>
            <a:r>
              <a:rPr lang="en-US" sz="2100">
                <a:solidFill>
                  <a:srgbClr val="745E4D"/>
                </a:solidFill>
                <a:latin typeface="Montserrat"/>
              </a:rPr>
              <a:t>Some participants report navigating safety through racialized and LGBTQ+ identities</a:t>
            </a:r>
          </a:p>
          <a:p>
            <a:pPr marL="453392" lvl="1" indent="-226696">
              <a:lnSpc>
                <a:spcPts val="2940"/>
              </a:lnSpc>
              <a:buFont typeface="Arial"/>
              <a:buChar char="•"/>
            </a:pPr>
            <a:r>
              <a:rPr lang="en-US" sz="2100">
                <a:solidFill>
                  <a:srgbClr val="745E4D"/>
                </a:solidFill>
                <a:latin typeface="Montserrat"/>
              </a:rPr>
              <a:t>Most participants express hesitation with expressing their LGBTQ+ identity in diasporic communities</a:t>
            </a:r>
          </a:p>
        </p:txBody>
      </p:sp>
      <p:grpSp>
        <p:nvGrpSpPr>
          <p:cNvPr id="8" name="Group 8"/>
          <p:cNvGrpSpPr/>
          <p:nvPr/>
        </p:nvGrpSpPr>
        <p:grpSpPr>
          <a:xfrm>
            <a:off x="8876578" y="1307865"/>
            <a:ext cx="8704612" cy="7432460"/>
            <a:chOff x="0" y="0"/>
            <a:chExt cx="2031767" cy="1734831"/>
          </a:xfrm>
        </p:grpSpPr>
        <p:sp>
          <p:nvSpPr>
            <p:cNvPr id="9" name="Freeform 9"/>
            <p:cNvSpPr/>
            <p:nvPr/>
          </p:nvSpPr>
          <p:spPr>
            <a:xfrm>
              <a:off x="0" y="0"/>
              <a:ext cx="2031767" cy="1734831"/>
            </a:xfrm>
            <a:custGeom>
              <a:avLst/>
              <a:gdLst/>
              <a:ahLst/>
              <a:cxnLst/>
              <a:rect l="l" t="t" r="r" b="b"/>
              <a:pathLst>
                <a:path w="2031767" h="1734831">
                  <a:moveTo>
                    <a:pt x="0" y="0"/>
                  </a:moveTo>
                  <a:lnTo>
                    <a:pt x="2031767" y="0"/>
                  </a:lnTo>
                  <a:lnTo>
                    <a:pt x="2031767" y="1734831"/>
                  </a:lnTo>
                  <a:lnTo>
                    <a:pt x="0" y="1734831"/>
                  </a:lnTo>
                  <a:close/>
                </a:path>
              </a:pathLst>
            </a:custGeom>
            <a:solidFill>
              <a:srgbClr val="B8A08C"/>
            </a:solidFill>
          </p:spPr>
          <p:txBody>
            <a:bodyPr/>
            <a:lstStyle/>
            <a:p>
              <a:endParaRPr lang="en-CA"/>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926"/>
                </a:lnSpc>
              </a:pPr>
              <a:endParaRPr/>
            </a:p>
          </p:txBody>
        </p:sp>
      </p:grpSp>
      <p:sp>
        <p:nvSpPr>
          <p:cNvPr id="11" name="TextBox 11"/>
          <p:cNvSpPr txBox="1"/>
          <p:nvPr/>
        </p:nvSpPr>
        <p:spPr>
          <a:xfrm>
            <a:off x="8876578" y="1901321"/>
            <a:ext cx="8704612" cy="1099421"/>
          </a:xfrm>
          <a:prstGeom prst="rect">
            <a:avLst/>
          </a:prstGeom>
        </p:spPr>
        <p:txBody>
          <a:bodyPr lIns="0" tIns="0" rIns="0" bIns="0" rtlCol="0" anchor="t">
            <a:spAutoFit/>
          </a:bodyPr>
          <a:lstStyle/>
          <a:p>
            <a:pPr algn="ctr">
              <a:lnSpc>
                <a:spcPts val="2926"/>
              </a:lnSpc>
              <a:spcBef>
                <a:spcPct val="0"/>
              </a:spcBef>
            </a:pPr>
            <a:r>
              <a:rPr lang="en-US" sz="2090" dirty="0">
                <a:solidFill>
                  <a:srgbClr val="FFFFFF"/>
                </a:solidFill>
                <a:latin typeface="Montserrat"/>
              </a:rPr>
              <a:t> “I go with the environment and how I feel about the place of people around me… it’s a different approach in different places and with different people.”</a:t>
            </a:r>
          </a:p>
        </p:txBody>
      </p:sp>
      <p:sp>
        <p:nvSpPr>
          <p:cNvPr id="12" name="TextBox 12"/>
          <p:cNvSpPr txBox="1"/>
          <p:nvPr/>
        </p:nvSpPr>
        <p:spPr>
          <a:xfrm>
            <a:off x="14076162" y="5223759"/>
            <a:ext cx="3183138" cy="339725"/>
          </a:xfrm>
          <a:prstGeom prst="rect">
            <a:avLst/>
          </a:prstGeom>
        </p:spPr>
        <p:txBody>
          <a:bodyPr lIns="0" tIns="0" rIns="0" bIns="0" rtlCol="0" anchor="t">
            <a:spAutoFit/>
          </a:bodyPr>
          <a:lstStyle/>
          <a:p>
            <a:pPr>
              <a:lnSpc>
                <a:spcPts val="2800"/>
              </a:lnSpc>
            </a:pPr>
            <a:r>
              <a:rPr lang="en-US" sz="2000">
                <a:solidFill>
                  <a:srgbClr val="FFFFFF"/>
                </a:solidFill>
                <a:latin typeface="Montserrat Bold"/>
              </a:rPr>
              <a:t>Chase, Bahamas</a:t>
            </a:r>
          </a:p>
        </p:txBody>
      </p:sp>
      <p:sp>
        <p:nvSpPr>
          <p:cNvPr id="13" name="TextBox 13"/>
          <p:cNvSpPr txBox="1"/>
          <p:nvPr/>
        </p:nvSpPr>
        <p:spPr>
          <a:xfrm>
            <a:off x="8876578" y="3959158"/>
            <a:ext cx="8704612" cy="1099421"/>
          </a:xfrm>
          <a:prstGeom prst="rect">
            <a:avLst/>
          </a:prstGeom>
        </p:spPr>
        <p:txBody>
          <a:bodyPr lIns="0" tIns="0" rIns="0" bIns="0" rtlCol="0" anchor="t">
            <a:spAutoFit/>
          </a:bodyPr>
          <a:lstStyle/>
          <a:p>
            <a:pPr algn="ctr">
              <a:lnSpc>
                <a:spcPts val="2926"/>
              </a:lnSpc>
              <a:spcBef>
                <a:spcPct val="0"/>
              </a:spcBef>
            </a:pPr>
            <a:r>
              <a:rPr lang="en-US" sz="2090" dirty="0">
                <a:solidFill>
                  <a:srgbClr val="FFFFFF"/>
                </a:solidFill>
                <a:latin typeface="Montserrat"/>
              </a:rPr>
              <a:t>“If it's anywhere I'm by myself, then I don't think about my safety at all.  But when I'm with my boyfriend because he can dress a little bit more ‘like out there’.”</a:t>
            </a:r>
          </a:p>
        </p:txBody>
      </p:sp>
      <p:sp>
        <p:nvSpPr>
          <p:cNvPr id="14" name="TextBox 14"/>
          <p:cNvSpPr txBox="1"/>
          <p:nvPr/>
        </p:nvSpPr>
        <p:spPr>
          <a:xfrm>
            <a:off x="13898236" y="3288000"/>
            <a:ext cx="3183138" cy="339725"/>
          </a:xfrm>
          <a:prstGeom prst="rect">
            <a:avLst/>
          </a:prstGeom>
        </p:spPr>
        <p:txBody>
          <a:bodyPr lIns="0" tIns="0" rIns="0" bIns="0" rtlCol="0" anchor="t">
            <a:spAutoFit/>
          </a:bodyPr>
          <a:lstStyle/>
          <a:p>
            <a:pPr>
              <a:lnSpc>
                <a:spcPts val="2800"/>
              </a:lnSpc>
            </a:pPr>
            <a:r>
              <a:rPr lang="en-US" sz="2000">
                <a:solidFill>
                  <a:srgbClr val="FFFFFF"/>
                </a:solidFill>
                <a:latin typeface="Montserrat Bold"/>
              </a:rPr>
              <a:t>Rabbit, Kenya</a:t>
            </a:r>
          </a:p>
        </p:txBody>
      </p:sp>
      <p:sp>
        <p:nvSpPr>
          <p:cNvPr id="15" name="TextBox 15"/>
          <p:cNvSpPr txBox="1"/>
          <p:nvPr/>
        </p:nvSpPr>
        <p:spPr>
          <a:xfrm>
            <a:off x="14076162" y="7095424"/>
            <a:ext cx="3183138" cy="339725"/>
          </a:xfrm>
          <a:prstGeom prst="rect">
            <a:avLst/>
          </a:prstGeom>
        </p:spPr>
        <p:txBody>
          <a:bodyPr lIns="0" tIns="0" rIns="0" bIns="0" rtlCol="0" anchor="t">
            <a:spAutoFit/>
          </a:bodyPr>
          <a:lstStyle/>
          <a:p>
            <a:pPr>
              <a:lnSpc>
                <a:spcPts val="2800"/>
              </a:lnSpc>
            </a:pPr>
            <a:r>
              <a:rPr lang="en-US" sz="2000">
                <a:solidFill>
                  <a:srgbClr val="FFFFFF"/>
                </a:solidFill>
                <a:latin typeface="Montserrat Bold"/>
              </a:rPr>
              <a:t>Utahraptor, Ukraine</a:t>
            </a:r>
          </a:p>
        </p:txBody>
      </p:sp>
      <p:sp>
        <p:nvSpPr>
          <p:cNvPr id="16" name="TextBox 16"/>
          <p:cNvSpPr txBox="1"/>
          <p:nvPr/>
        </p:nvSpPr>
        <p:spPr>
          <a:xfrm>
            <a:off x="8876578" y="6205552"/>
            <a:ext cx="8704612" cy="727946"/>
          </a:xfrm>
          <a:prstGeom prst="rect">
            <a:avLst/>
          </a:prstGeom>
        </p:spPr>
        <p:txBody>
          <a:bodyPr lIns="0" tIns="0" rIns="0" bIns="0" rtlCol="0" anchor="t">
            <a:spAutoFit/>
          </a:bodyPr>
          <a:lstStyle/>
          <a:p>
            <a:pPr algn="ctr">
              <a:lnSpc>
                <a:spcPts val="2926"/>
              </a:lnSpc>
              <a:spcBef>
                <a:spcPct val="0"/>
              </a:spcBef>
            </a:pPr>
            <a:r>
              <a:rPr lang="en-US" sz="2090" dirty="0">
                <a:solidFill>
                  <a:srgbClr val="FFFFFF"/>
                </a:solidFill>
                <a:latin typeface="Montserrat"/>
              </a:rPr>
              <a:t>“Everyone just get the feeling from people, like you just get the vibes”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77823" y="4251614"/>
            <a:ext cx="4513612" cy="5481077"/>
            <a:chOff x="0" y="0"/>
            <a:chExt cx="1053535" cy="1279353"/>
          </a:xfrm>
        </p:grpSpPr>
        <p:sp>
          <p:nvSpPr>
            <p:cNvPr id="3" name="Freeform 3"/>
            <p:cNvSpPr/>
            <p:nvPr/>
          </p:nvSpPr>
          <p:spPr>
            <a:xfrm>
              <a:off x="0" y="0"/>
              <a:ext cx="1053535" cy="1279353"/>
            </a:xfrm>
            <a:custGeom>
              <a:avLst/>
              <a:gdLst/>
              <a:ahLst/>
              <a:cxnLst/>
              <a:rect l="l" t="t" r="r" b="b"/>
              <a:pathLst>
                <a:path w="1053535" h="1279353">
                  <a:moveTo>
                    <a:pt x="0" y="0"/>
                  </a:moveTo>
                  <a:lnTo>
                    <a:pt x="1053535" y="0"/>
                  </a:lnTo>
                  <a:lnTo>
                    <a:pt x="1053535" y="1279353"/>
                  </a:lnTo>
                  <a:lnTo>
                    <a:pt x="0" y="1279353"/>
                  </a:lnTo>
                  <a:close/>
                </a:path>
              </a:pathLst>
            </a:custGeom>
            <a:solidFill>
              <a:srgbClr val="5B4F47"/>
            </a:solidFill>
          </p:spPr>
          <p:txBody>
            <a:bodyPr/>
            <a:lstStyle/>
            <a:p>
              <a:endParaRPr lang="en-CA"/>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926"/>
                </a:lnSpc>
              </a:pPr>
              <a:endParaRPr/>
            </a:p>
          </p:txBody>
        </p:sp>
      </p:grpSp>
      <p:sp>
        <p:nvSpPr>
          <p:cNvPr id="5" name="Freeform 5"/>
          <p:cNvSpPr/>
          <p:nvPr/>
        </p:nvSpPr>
        <p:spPr>
          <a:xfrm>
            <a:off x="7639543" y="3475325"/>
            <a:ext cx="4474801" cy="5840595"/>
          </a:xfrm>
          <a:custGeom>
            <a:avLst/>
            <a:gdLst/>
            <a:ahLst/>
            <a:cxnLst/>
            <a:rect l="l" t="t" r="r" b="b"/>
            <a:pathLst>
              <a:path w="4474801" h="5840595">
                <a:moveTo>
                  <a:pt x="0" y="0"/>
                </a:moveTo>
                <a:lnTo>
                  <a:pt x="4474801" y="0"/>
                </a:lnTo>
                <a:lnTo>
                  <a:pt x="4474801" y="5840595"/>
                </a:lnTo>
                <a:lnTo>
                  <a:pt x="0" y="5840595"/>
                </a:lnTo>
                <a:lnTo>
                  <a:pt x="0" y="0"/>
                </a:lnTo>
                <a:close/>
              </a:path>
            </a:pathLst>
          </a:custGeom>
          <a:blipFill>
            <a:blip r:embed="rId2"/>
            <a:stretch>
              <a:fillRect l="-13211" t="-8993" b="-6656"/>
            </a:stretch>
          </a:blipFill>
        </p:spPr>
        <p:txBody>
          <a:bodyPr/>
          <a:lstStyle/>
          <a:p>
            <a:endParaRPr lang="en-CA"/>
          </a:p>
        </p:txBody>
      </p:sp>
      <p:grpSp>
        <p:nvGrpSpPr>
          <p:cNvPr id="6" name="Group 6"/>
          <p:cNvGrpSpPr/>
          <p:nvPr/>
        </p:nvGrpSpPr>
        <p:grpSpPr>
          <a:xfrm>
            <a:off x="12965169" y="822031"/>
            <a:ext cx="5206339" cy="4735593"/>
            <a:chOff x="0" y="0"/>
            <a:chExt cx="1215226" cy="1105348"/>
          </a:xfrm>
        </p:grpSpPr>
        <p:sp>
          <p:nvSpPr>
            <p:cNvPr id="7" name="Freeform 7"/>
            <p:cNvSpPr/>
            <p:nvPr/>
          </p:nvSpPr>
          <p:spPr>
            <a:xfrm>
              <a:off x="0" y="0"/>
              <a:ext cx="1215226" cy="1105348"/>
            </a:xfrm>
            <a:custGeom>
              <a:avLst/>
              <a:gdLst/>
              <a:ahLst/>
              <a:cxnLst/>
              <a:rect l="l" t="t" r="r" b="b"/>
              <a:pathLst>
                <a:path w="1215226" h="1105348">
                  <a:moveTo>
                    <a:pt x="0" y="0"/>
                  </a:moveTo>
                  <a:lnTo>
                    <a:pt x="1215226" y="0"/>
                  </a:lnTo>
                  <a:lnTo>
                    <a:pt x="1215226" y="1105348"/>
                  </a:lnTo>
                  <a:lnTo>
                    <a:pt x="0" y="1105348"/>
                  </a:lnTo>
                  <a:close/>
                </a:path>
              </a:pathLst>
            </a:custGeom>
            <a:solidFill>
              <a:srgbClr val="5B4F47"/>
            </a:solidFill>
          </p:spPr>
          <p:txBody>
            <a:bodyPr/>
            <a:lstStyle/>
            <a:p>
              <a:endParaRPr lang="en-CA"/>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926"/>
                </a:lnSpc>
              </a:pPr>
              <a:endParaRPr/>
            </a:p>
          </p:txBody>
        </p:sp>
      </p:grpSp>
      <p:sp>
        <p:nvSpPr>
          <p:cNvPr id="9" name="Freeform 9"/>
          <p:cNvSpPr/>
          <p:nvPr/>
        </p:nvSpPr>
        <p:spPr>
          <a:xfrm rot="-5400000">
            <a:off x="12945341" y="164523"/>
            <a:ext cx="4589318" cy="5368636"/>
          </a:xfrm>
          <a:custGeom>
            <a:avLst/>
            <a:gdLst/>
            <a:ahLst/>
            <a:cxnLst/>
            <a:rect l="l" t="t" r="r" b="b"/>
            <a:pathLst>
              <a:path w="4589318" h="5368636">
                <a:moveTo>
                  <a:pt x="0" y="0"/>
                </a:moveTo>
                <a:lnTo>
                  <a:pt x="4589318" y="0"/>
                </a:lnTo>
                <a:lnTo>
                  <a:pt x="4589318" y="5368636"/>
                </a:lnTo>
                <a:lnTo>
                  <a:pt x="0" y="5368636"/>
                </a:lnTo>
                <a:lnTo>
                  <a:pt x="0" y="0"/>
                </a:lnTo>
                <a:close/>
              </a:path>
            </a:pathLst>
          </a:custGeom>
          <a:blipFill>
            <a:blip r:embed="rId3"/>
            <a:stretch>
              <a:fillRect l="-11007" t="-19895" r="-15007" b="-23734"/>
            </a:stretch>
          </a:blipFill>
        </p:spPr>
        <p:txBody>
          <a:bodyPr/>
          <a:lstStyle/>
          <a:p>
            <a:endParaRPr lang="en-CA"/>
          </a:p>
        </p:txBody>
      </p:sp>
      <p:sp>
        <p:nvSpPr>
          <p:cNvPr id="10" name="TextBox 10"/>
          <p:cNvSpPr txBox="1"/>
          <p:nvPr/>
        </p:nvSpPr>
        <p:spPr>
          <a:xfrm>
            <a:off x="1534114" y="3341975"/>
            <a:ext cx="3616821" cy="1177216"/>
          </a:xfrm>
          <a:prstGeom prst="rect">
            <a:avLst/>
          </a:prstGeom>
        </p:spPr>
        <p:txBody>
          <a:bodyPr lIns="0" tIns="0" rIns="0" bIns="0" rtlCol="0" anchor="t">
            <a:spAutoFit/>
          </a:bodyPr>
          <a:lstStyle/>
          <a:p>
            <a:pPr>
              <a:lnSpc>
                <a:spcPts val="9664"/>
              </a:lnSpc>
            </a:pPr>
            <a:r>
              <a:rPr lang="en-US" sz="6902">
                <a:solidFill>
                  <a:srgbClr val="745E4D"/>
                </a:solidFill>
                <a:latin typeface="RoxboroughCF Bold"/>
              </a:rPr>
              <a:t>Findings</a:t>
            </a:r>
          </a:p>
        </p:txBody>
      </p:sp>
      <p:sp>
        <p:nvSpPr>
          <p:cNvPr id="11" name="TextBox 11"/>
          <p:cNvSpPr txBox="1"/>
          <p:nvPr/>
        </p:nvSpPr>
        <p:spPr>
          <a:xfrm>
            <a:off x="1028700" y="4878174"/>
            <a:ext cx="8115300" cy="679450"/>
          </a:xfrm>
          <a:prstGeom prst="rect">
            <a:avLst/>
          </a:prstGeom>
        </p:spPr>
        <p:txBody>
          <a:bodyPr lIns="0" tIns="0" rIns="0" bIns="0" rtlCol="0" anchor="t">
            <a:spAutoFit/>
          </a:bodyPr>
          <a:lstStyle/>
          <a:p>
            <a:pPr>
              <a:lnSpc>
                <a:spcPts val="5600"/>
              </a:lnSpc>
            </a:pPr>
            <a:r>
              <a:rPr lang="en-US" sz="4000" dirty="0">
                <a:solidFill>
                  <a:srgbClr val="745E4D"/>
                </a:solidFill>
                <a:latin typeface="Montserrat"/>
              </a:rPr>
              <a:t>  4. Experiences of Safety</a:t>
            </a:r>
          </a:p>
        </p:txBody>
      </p:sp>
      <p:sp>
        <p:nvSpPr>
          <p:cNvPr id="12" name="TextBox 12"/>
          <p:cNvSpPr txBox="1"/>
          <p:nvPr/>
        </p:nvSpPr>
        <p:spPr>
          <a:xfrm>
            <a:off x="1028700" y="5747324"/>
            <a:ext cx="6610843" cy="4389755"/>
          </a:xfrm>
          <a:prstGeom prst="rect">
            <a:avLst/>
          </a:prstGeom>
        </p:spPr>
        <p:txBody>
          <a:bodyPr lIns="0" tIns="0" rIns="0" bIns="0" rtlCol="0" anchor="t">
            <a:spAutoFit/>
          </a:bodyPr>
          <a:lstStyle/>
          <a:p>
            <a:pPr marL="496571" lvl="1" indent="-248285">
              <a:lnSpc>
                <a:spcPts val="3220"/>
              </a:lnSpc>
              <a:buFont typeface="Arial"/>
              <a:buChar char="•"/>
            </a:pPr>
            <a:r>
              <a:rPr lang="en-US" sz="2300">
                <a:solidFill>
                  <a:srgbClr val="745E4D"/>
                </a:solidFill>
                <a:latin typeface="Montserrat"/>
              </a:rPr>
              <a:t>All participants reported feeling safer in Canada, which starkly contrasts with their country of origin. </a:t>
            </a:r>
          </a:p>
          <a:p>
            <a:pPr marL="496571" lvl="1" indent="-248285">
              <a:lnSpc>
                <a:spcPts val="3220"/>
              </a:lnSpc>
              <a:buFont typeface="Arial"/>
              <a:buChar char="•"/>
            </a:pPr>
            <a:r>
              <a:rPr lang="en-US" sz="2300">
                <a:solidFill>
                  <a:srgbClr val="745E4D"/>
                </a:solidFill>
                <a:latin typeface="Montserrat"/>
              </a:rPr>
              <a:t>Participants describe experiences of safety through the following:</a:t>
            </a:r>
          </a:p>
          <a:p>
            <a:pPr marL="993141" lvl="2" indent="-331047">
              <a:lnSpc>
                <a:spcPts val="3220"/>
              </a:lnSpc>
              <a:buFont typeface="Arial"/>
              <a:buChar char="⚬"/>
            </a:pPr>
            <a:r>
              <a:rPr lang="en-US" sz="2300">
                <a:solidFill>
                  <a:srgbClr val="745E4D"/>
                </a:solidFill>
                <a:latin typeface="Montserrat"/>
              </a:rPr>
              <a:t>Affirmed in one’s identity</a:t>
            </a:r>
          </a:p>
          <a:p>
            <a:pPr marL="993141" lvl="2" indent="-331047">
              <a:lnSpc>
                <a:spcPts val="3220"/>
              </a:lnSpc>
              <a:buFont typeface="Arial"/>
              <a:buChar char="⚬"/>
            </a:pPr>
            <a:r>
              <a:rPr lang="en-US" sz="2300">
                <a:solidFill>
                  <a:srgbClr val="745E4D"/>
                </a:solidFill>
                <a:latin typeface="Montserrat"/>
              </a:rPr>
              <a:t>Having a sense of community and belonging</a:t>
            </a:r>
          </a:p>
          <a:p>
            <a:pPr marL="993141" lvl="2" indent="-331047">
              <a:lnSpc>
                <a:spcPts val="3220"/>
              </a:lnSpc>
              <a:buFont typeface="Arial"/>
              <a:buChar char="⚬"/>
            </a:pPr>
            <a:r>
              <a:rPr lang="en-US" sz="2300">
                <a:solidFill>
                  <a:srgbClr val="745E4D"/>
                </a:solidFill>
                <a:latin typeface="Montserrat"/>
              </a:rPr>
              <a:t>Legal protection against discrimination</a:t>
            </a:r>
          </a:p>
          <a:p>
            <a:pPr marL="993141" lvl="2" indent="-331047">
              <a:lnSpc>
                <a:spcPts val="3220"/>
              </a:lnSpc>
              <a:buFont typeface="Arial"/>
              <a:buChar char="⚬"/>
            </a:pPr>
            <a:r>
              <a:rPr lang="en-US" sz="2300">
                <a:solidFill>
                  <a:srgbClr val="745E4D"/>
                </a:solidFill>
                <a:latin typeface="Montserrat"/>
              </a:rPr>
              <a:t>Having a sense of agency</a:t>
            </a:r>
          </a:p>
        </p:txBody>
      </p:sp>
      <p:sp>
        <p:nvSpPr>
          <p:cNvPr id="14" name="TextBox 14"/>
          <p:cNvSpPr txBox="1"/>
          <p:nvPr/>
        </p:nvSpPr>
        <p:spPr>
          <a:xfrm>
            <a:off x="10134629" y="9277820"/>
            <a:ext cx="1979715" cy="339725"/>
          </a:xfrm>
          <a:prstGeom prst="rect">
            <a:avLst/>
          </a:prstGeom>
        </p:spPr>
        <p:txBody>
          <a:bodyPr lIns="0" tIns="0" rIns="0" bIns="0" rtlCol="0" anchor="t">
            <a:spAutoFit/>
          </a:bodyPr>
          <a:lstStyle/>
          <a:p>
            <a:pPr>
              <a:lnSpc>
                <a:spcPts val="2800"/>
              </a:lnSpc>
            </a:pPr>
            <a:r>
              <a:rPr lang="en-US" sz="2000">
                <a:solidFill>
                  <a:srgbClr val="FFFFFF"/>
                </a:solidFill>
                <a:latin typeface="Montserrat Bold"/>
              </a:rPr>
              <a:t>Rabbit, Kenya</a:t>
            </a:r>
          </a:p>
        </p:txBody>
      </p:sp>
      <p:sp>
        <p:nvSpPr>
          <p:cNvPr id="15" name="TextBox 15"/>
          <p:cNvSpPr txBox="1"/>
          <p:nvPr/>
        </p:nvSpPr>
        <p:spPr>
          <a:xfrm>
            <a:off x="15130649" y="5217899"/>
            <a:ext cx="2793670" cy="339725"/>
          </a:xfrm>
          <a:prstGeom prst="rect">
            <a:avLst/>
          </a:prstGeom>
        </p:spPr>
        <p:txBody>
          <a:bodyPr lIns="0" tIns="0" rIns="0" bIns="0" rtlCol="0" anchor="t">
            <a:spAutoFit/>
          </a:bodyPr>
          <a:lstStyle/>
          <a:p>
            <a:pPr>
              <a:lnSpc>
                <a:spcPts val="2800"/>
              </a:lnSpc>
            </a:pPr>
            <a:r>
              <a:rPr lang="en-US" sz="2000">
                <a:solidFill>
                  <a:srgbClr val="FFFFFF"/>
                </a:solidFill>
                <a:latin typeface="Montserrat Bold"/>
              </a:rPr>
              <a:t>Utahraptor, Ukraine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75500" y="1118032"/>
            <a:ext cx="5222825" cy="1177216"/>
          </a:xfrm>
          <a:prstGeom prst="rect">
            <a:avLst/>
          </a:prstGeom>
        </p:spPr>
        <p:txBody>
          <a:bodyPr lIns="0" tIns="0" rIns="0" bIns="0" rtlCol="0" anchor="t">
            <a:spAutoFit/>
          </a:bodyPr>
          <a:lstStyle/>
          <a:p>
            <a:pPr>
              <a:lnSpc>
                <a:spcPts val="9664"/>
              </a:lnSpc>
            </a:pPr>
            <a:r>
              <a:rPr lang="en-US" sz="6902">
                <a:solidFill>
                  <a:srgbClr val="745E4D"/>
                </a:solidFill>
                <a:latin typeface="RoxboroughCF Bold"/>
              </a:rPr>
              <a:t>Implications</a:t>
            </a:r>
          </a:p>
        </p:txBody>
      </p:sp>
      <p:sp>
        <p:nvSpPr>
          <p:cNvPr id="3" name="TextBox 3"/>
          <p:cNvSpPr txBox="1"/>
          <p:nvPr/>
        </p:nvSpPr>
        <p:spPr>
          <a:xfrm>
            <a:off x="1275500" y="2674678"/>
            <a:ext cx="7982721" cy="8052440"/>
          </a:xfrm>
          <a:prstGeom prst="rect">
            <a:avLst/>
          </a:prstGeom>
        </p:spPr>
        <p:txBody>
          <a:bodyPr lIns="0" tIns="0" rIns="0" bIns="0" rtlCol="0" anchor="t">
            <a:spAutoFit/>
          </a:bodyPr>
          <a:lstStyle/>
          <a:p>
            <a:pPr marL="615276" lvl="1" indent="-307638">
              <a:lnSpc>
                <a:spcPts val="3989"/>
              </a:lnSpc>
              <a:buFont typeface="Arial"/>
              <a:buChar char="•"/>
            </a:pPr>
            <a:r>
              <a:rPr lang="en-US" sz="2849">
                <a:solidFill>
                  <a:srgbClr val="745E4D"/>
                </a:solidFill>
                <a:latin typeface="Montserrat Bold"/>
              </a:rPr>
              <a:t>Co-creating safer spaces</a:t>
            </a:r>
          </a:p>
          <a:p>
            <a:pPr marL="1230552" lvl="2" indent="-410184">
              <a:lnSpc>
                <a:spcPts val="3989"/>
              </a:lnSpc>
              <a:buFont typeface="Arial"/>
              <a:buChar char="⚬"/>
            </a:pPr>
            <a:r>
              <a:rPr lang="en-US" sz="2849">
                <a:solidFill>
                  <a:srgbClr val="745E4D"/>
                </a:solidFill>
                <a:latin typeface="Montserrat"/>
              </a:rPr>
              <a:t>Ensures a sense of agency</a:t>
            </a:r>
          </a:p>
          <a:p>
            <a:pPr marL="1230552" lvl="2" indent="-410184">
              <a:lnSpc>
                <a:spcPts val="3989"/>
              </a:lnSpc>
              <a:buFont typeface="Arial"/>
              <a:buChar char="⚬"/>
            </a:pPr>
            <a:r>
              <a:rPr lang="en-US" sz="2849">
                <a:solidFill>
                  <a:srgbClr val="745E4D"/>
                </a:solidFill>
                <a:latin typeface="Montserrat"/>
              </a:rPr>
              <a:t>Prevent the homogenization of LGBTQ+ experiences</a:t>
            </a:r>
          </a:p>
          <a:p>
            <a:pPr marL="1230552" lvl="2" indent="-410184">
              <a:lnSpc>
                <a:spcPts val="3989"/>
              </a:lnSpc>
              <a:buFont typeface="Arial"/>
              <a:buChar char="⚬"/>
            </a:pPr>
            <a:r>
              <a:rPr lang="en-US" sz="2849">
                <a:solidFill>
                  <a:srgbClr val="745E4D"/>
                </a:solidFill>
                <a:latin typeface="Montserrat"/>
              </a:rPr>
              <a:t>Acknowledges that safety is a process not a state</a:t>
            </a:r>
          </a:p>
          <a:p>
            <a:pPr marL="615276" lvl="1" indent="-307638">
              <a:lnSpc>
                <a:spcPts val="3989"/>
              </a:lnSpc>
              <a:buFont typeface="Arial"/>
              <a:buChar char="•"/>
            </a:pPr>
            <a:r>
              <a:rPr lang="en-US" sz="2849">
                <a:solidFill>
                  <a:srgbClr val="745E4D"/>
                </a:solidFill>
                <a:latin typeface="Montserrat Bold"/>
              </a:rPr>
              <a:t>Recognition of Structural Barriers</a:t>
            </a:r>
          </a:p>
          <a:p>
            <a:pPr marL="1230552" lvl="2" indent="-410184">
              <a:lnSpc>
                <a:spcPts val="3989"/>
              </a:lnSpc>
              <a:buFont typeface="Arial"/>
              <a:buChar char="⚬"/>
            </a:pPr>
            <a:r>
              <a:rPr lang="en-US" sz="2849">
                <a:solidFill>
                  <a:srgbClr val="745E4D"/>
                </a:solidFill>
                <a:latin typeface="Montserrat"/>
              </a:rPr>
              <a:t>Structural violence</a:t>
            </a:r>
          </a:p>
          <a:p>
            <a:pPr marL="1230552" lvl="2" indent="-410184">
              <a:lnSpc>
                <a:spcPts val="3989"/>
              </a:lnSpc>
              <a:buFont typeface="Arial"/>
              <a:buChar char="⚬"/>
            </a:pPr>
            <a:r>
              <a:rPr lang="en-US" sz="2849">
                <a:solidFill>
                  <a:srgbClr val="745E4D"/>
                </a:solidFill>
                <a:latin typeface="Montserrat"/>
              </a:rPr>
              <a:t>Historical context of anti-LGBTQ+ laws (Lee et al., 2023).</a:t>
            </a:r>
          </a:p>
          <a:p>
            <a:pPr marL="1230552" lvl="2" indent="-410184">
              <a:lnSpc>
                <a:spcPts val="3989"/>
              </a:lnSpc>
              <a:buFont typeface="Arial"/>
              <a:buChar char="⚬"/>
            </a:pPr>
            <a:r>
              <a:rPr lang="en-US" sz="2849">
                <a:solidFill>
                  <a:srgbClr val="745E4D"/>
                </a:solidFill>
                <a:latin typeface="Montserrat"/>
              </a:rPr>
              <a:t>Prevalence of heteronormativity</a:t>
            </a:r>
          </a:p>
          <a:p>
            <a:pPr marL="615276" lvl="1" indent="-307638">
              <a:lnSpc>
                <a:spcPts val="3989"/>
              </a:lnSpc>
              <a:buFont typeface="Arial"/>
              <a:buChar char="•"/>
            </a:pPr>
            <a:r>
              <a:rPr lang="en-US" sz="2849">
                <a:solidFill>
                  <a:srgbClr val="745E4D"/>
                </a:solidFill>
                <a:latin typeface="Montserrat Bold"/>
              </a:rPr>
              <a:t>Trauma-Informed Practice</a:t>
            </a:r>
          </a:p>
          <a:p>
            <a:pPr marL="1230552" lvl="2" indent="-410184">
              <a:lnSpc>
                <a:spcPts val="3989"/>
              </a:lnSpc>
              <a:buFont typeface="Arial"/>
              <a:buChar char="⚬"/>
            </a:pPr>
            <a:r>
              <a:rPr lang="en-US" sz="2849">
                <a:solidFill>
                  <a:srgbClr val="745E4D"/>
                </a:solidFill>
                <a:latin typeface="Montserrat"/>
              </a:rPr>
              <a:t>Fundamental Ecological Threat (Alessi et al., 2017)</a:t>
            </a:r>
          </a:p>
          <a:p>
            <a:pPr>
              <a:lnSpc>
                <a:spcPts val="3989"/>
              </a:lnSpc>
            </a:pPr>
            <a:endParaRPr lang="en-US" sz="2849">
              <a:solidFill>
                <a:srgbClr val="745E4D"/>
              </a:solidFill>
              <a:latin typeface="Montserrat"/>
            </a:endParaRPr>
          </a:p>
          <a:p>
            <a:pPr>
              <a:lnSpc>
                <a:spcPts val="3989"/>
              </a:lnSpc>
            </a:pPr>
            <a:endParaRPr lang="en-US" sz="2849">
              <a:solidFill>
                <a:srgbClr val="745E4D"/>
              </a:solidFill>
              <a:latin typeface="Montserrat"/>
            </a:endParaRPr>
          </a:p>
        </p:txBody>
      </p:sp>
      <p:sp>
        <p:nvSpPr>
          <p:cNvPr id="4" name="TextBox 4"/>
          <p:cNvSpPr txBox="1"/>
          <p:nvPr/>
        </p:nvSpPr>
        <p:spPr>
          <a:xfrm>
            <a:off x="10294809" y="1118032"/>
            <a:ext cx="7670112" cy="1109984"/>
          </a:xfrm>
          <a:prstGeom prst="rect">
            <a:avLst/>
          </a:prstGeom>
        </p:spPr>
        <p:txBody>
          <a:bodyPr wrap="square" lIns="0" tIns="0" rIns="0" bIns="0" rtlCol="0" anchor="t">
            <a:spAutoFit/>
          </a:bodyPr>
          <a:lstStyle/>
          <a:p>
            <a:pPr>
              <a:lnSpc>
                <a:spcPts val="9664"/>
              </a:lnSpc>
            </a:pPr>
            <a:r>
              <a:rPr lang="en-US" sz="6902" dirty="0">
                <a:solidFill>
                  <a:srgbClr val="745E4D"/>
                </a:solidFill>
                <a:latin typeface="RoxboroughCF Bold"/>
              </a:rPr>
              <a:t>Future Research</a:t>
            </a:r>
          </a:p>
        </p:txBody>
      </p:sp>
      <p:sp>
        <p:nvSpPr>
          <p:cNvPr id="5" name="TextBox 5"/>
          <p:cNvSpPr txBox="1"/>
          <p:nvPr/>
        </p:nvSpPr>
        <p:spPr>
          <a:xfrm>
            <a:off x="9964271" y="2674678"/>
            <a:ext cx="7982721" cy="4013840"/>
          </a:xfrm>
          <a:prstGeom prst="rect">
            <a:avLst/>
          </a:prstGeom>
        </p:spPr>
        <p:txBody>
          <a:bodyPr lIns="0" tIns="0" rIns="0" bIns="0" rtlCol="0" anchor="t">
            <a:spAutoFit/>
          </a:bodyPr>
          <a:lstStyle/>
          <a:p>
            <a:pPr marL="615276" lvl="1" indent="-307638">
              <a:lnSpc>
                <a:spcPts val="3989"/>
              </a:lnSpc>
              <a:buFont typeface="Arial"/>
              <a:buChar char="•"/>
            </a:pPr>
            <a:r>
              <a:rPr lang="en-US" sz="2849" dirty="0">
                <a:solidFill>
                  <a:srgbClr val="745E4D"/>
                </a:solidFill>
                <a:latin typeface="Montserrat"/>
              </a:rPr>
              <a:t>Examining experiences through an intersectional lens</a:t>
            </a:r>
          </a:p>
          <a:p>
            <a:pPr marL="615276" lvl="1" indent="-307638">
              <a:lnSpc>
                <a:spcPts val="3989"/>
              </a:lnSpc>
              <a:buFont typeface="Arial"/>
              <a:buChar char="•"/>
            </a:pPr>
            <a:r>
              <a:rPr lang="en-US" sz="2849" dirty="0">
                <a:solidFill>
                  <a:srgbClr val="745E4D"/>
                </a:solidFill>
                <a:latin typeface="Montserrat"/>
              </a:rPr>
              <a:t>How do urban environments differ from metropolitan ones?</a:t>
            </a:r>
          </a:p>
          <a:p>
            <a:pPr marL="615276" lvl="1" indent="-307638">
              <a:lnSpc>
                <a:spcPts val="3989"/>
              </a:lnSpc>
              <a:buFont typeface="Arial"/>
              <a:buChar char="•"/>
            </a:pPr>
            <a:r>
              <a:rPr lang="en-US" sz="2849" dirty="0">
                <a:solidFill>
                  <a:srgbClr val="745E4D"/>
                </a:solidFill>
                <a:latin typeface="Montserrat"/>
              </a:rPr>
              <a:t>How can the community be involved all throughout the entire research process?</a:t>
            </a:r>
          </a:p>
          <a:p>
            <a:pPr>
              <a:lnSpc>
                <a:spcPts val="3989"/>
              </a:lnSpc>
            </a:pPr>
            <a:endParaRPr lang="en-US" sz="2849" dirty="0">
              <a:solidFill>
                <a:srgbClr val="745E4D"/>
              </a:solidFill>
              <a:latin typeface="Montserrat"/>
            </a:endParaRPr>
          </a:p>
          <a:p>
            <a:pPr>
              <a:lnSpc>
                <a:spcPts val="3989"/>
              </a:lnSpc>
            </a:pPr>
            <a:endParaRPr lang="en-US" sz="2849" dirty="0">
              <a:solidFill>
                <a:srgbClr val="745E4D"/>
              </a:solidFill>
              <a:latin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45E4D"/>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5135772" y="1666694"/>
            <a:ext cx="4534879" cy="4534879"/>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txBody>
            <a:bodyPr/>
            <a:lstStyle/>
            <a:p>
              <a:endParaRPr lang="en-CA"/>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3178"/>
                </a:lnSpc>
              </a:pPr>
              <a:endParaRPr/>
            </a:p>
          </p:txBody>
        </p:sp>
      </p:grpSp>
      <p:grpSp>
        <p:nvGrpSpPr>
          <p:cNvPr id="5" name="Group 5"/>
          <p:cNvGrpSpPr/>
          <p:nvPr/>
        </p:nvGrpSpPr>
        <p:grpSpPr>
          <a:xfrm rot="-10800000">
            <a:off x="-1021937" y="1485718"/>
            <a:ext cx="4534879" cy="453487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txBody>
            <a:bodyPr/>
            <a:lstStyle/>
            <a:p>
              <a:endParaRPr lang="en-CA"/>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3178"/>
                </a:lnSpc>
              </a:pPr>
              <a:endParaRPr/>
            </a:p>
          </p:txBody>
        </p:sp>
      </p:grpSp>
      <p:sp>
        <p:nvSpPr>
          <p:cNvPr id="8" name="Freeform 8"/>
          <p:cNvSpPr/>
          <p:nvPr/>
        </p:nvSpPr>
        <p:spPr>
          <a:xfrm rot="5400000">
            <a:off x="1777283" y="2814637"/>
            <a:ext cx="4477986" cy="2238993"/>
          </a:xfrm>
          <a:custGeom>
            <a:avLst/>
            <a:gdLst/>
            <a:ahLst/>
            <a:cxnLst/>
            <a:rect l="l" t="t" r="r" b="b"/>
            <a:pathLst>
              <a:path w="4477986" h="2238993">
                <a:moveTo>
                  <a:pt x="0" y="0"/>
                </a:moveTo>
                <a:lnTo>
                  <a:pt x="4477986" y="0"/>
                </a:lnTo>
                <a:lnTo>
                  <a:pt x="4477986" y="2238993"/>
                </a:lnTo>
                <a:lnTo>
                  <a:pt x="0" y="22389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TextBox 9"/>
          <p:cNvSpPr txBox="1"/>
          <p:nvPr/>
        </p:nvSpPr>
        <p:spPr>
          <a:xfrm>
            <a:off x="4129105" y="2163587"/>
            <a:ext cx="12676654" cy="3179143"/>
          </a:xfrm>
          <a:prstGeom prst="rect">
            <a:avLst/>
          </a:prstGeom>
        </p:spPr>
        <p:txBody>
          <a:bodyPr lIns="0" tIns="0" rIns="0" bIns="0" rtlCol="0" anchor="t">
            <a:spAutoFit/>
          </a:bodyPr>
          <a:lstStyle/>
          <a:p>
            <a:pPr algn="ctr">
              <a:lnSpc>
                <a:spcPts val="26009"/>
              </a:lnSpc>
            </a:pPr>
            <a:r>
              <a:rPr lang="en-US" sz="18578">
                <a:solidFill>
                  <a:srgbClr val="F8F7F4"/>
                </a:solidFill>
                <a:latin typeface="RoxboroughCF Heavy"/>
              </a:rPr>
              <a:t>Thank you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75500" y="895350"/>
            <a:ext cx="6649300" cy="1109984"/>
          </a:xfrm>
          <a:prstGeom prst="rect">
            <a:avLst/>
          </a:prstGeom>
        </p:spPr>
        <p:txBody>
          <a:bodyPr wrap="square" lIns="0" tIns="0" rIns="0" bIns="0" rtlCol="0" anchor="t">
            <a:spAutoFit/>
          </a:bodyPr>
          <a:lstStyle/>
          <a:p>
            <a:pPr>
              <a:lnSpc>
                <a:spcPts val="9664"/>
              </a:lnSpc>
            </a:pPr>
            <a:r>
              <a:rPr lang="en-US" sz="6902" dirty="0">
                <a:solidFill>
                  <a:srgbClr val="745E4D"/>
                </a:solidFill>
                <a:latin typeface="RoxboroughCF Bold"/>
              </a:rPr>
              <a:t>References</a:t>
            </a:r>
          </a:p>
        </p:txBody>
      </p:sp>
      <p:sp>
        <p:nvSpPr>
          <p:cNvPr id="3" name="TextBox 3"/>
          <p:cNvSpPr txBox="1"/>
          <p:nvPr/>
        </p:nvSpPr>
        <p:spPr>
          <a:xfrm>
            <a:off x="1275500" y="2266673"/>
            <a:ext cx="16072562" cy="7957820"/>
          </a:xfrm>
          <a:prstGeom prst="rect">
            <a:avLst/>
          </a:prstGeom>
        </p:spPr>
        <p:txBody>
          <a:bodyPr lIns="0" tIns="0" rIns="0" bIns="0" rtlCol="0" anchor="t">
            <a:spAutoFit/>
          </a:bodyPr>
          <a:lstStyle/>
          <a:p>
            <a:pPr>
              <a:lnSpc>
                <a:spcPts val="2380"/>
              </a:lnSpc>
            </a:pPr>
            <a:r>
              <a:rPr lang="en-US" sz="1700" dirty="0">
                <a:solidFill>
                  <a:srgbClr val="745E4D"/>
                </a:solidFill>
                <a:latin typeface="Montserrat"/>
              </a:rPr>
              <a:t>Alessi, E. J., Kahn, S., &amp; Van Der Horn, R. (2017). A Qualitative Exploration of the Premigration Victimization Experiences of Sexual and Gender Minority Refugees and Asylees in the United States and Canada. Journal of Sex Research, 54(7), 936–948. </a:t>
            </a:r>
            <a:r>
              <a:rPr lang="en-US" sz="1700" u="sng" dirty="0">
                <a:solidFill>
                  <a:srgbClr val="745E4D"/>
                </a:solidFill>
                <a:latin typeface="Montserrat"/>
                <a:hlinkClick r:id="rId2" tooltip="https://doi.org/10.1080/00224499.2016.1229738"/>
              </a:rPr>
              <a:t>https://doi.org/10.1080/00224499.2016.1229738</a:t>
            </a:r>
          </a:p>
          <a:p>
            <a:pPr>
              <a:lnSpc>
                <a:spcPts val="2380"/>
              </a:lnSpc>
            </a:pPr>
            <a:r>
              <a:rPr lang="en-US" sz="1700" dirty="0">
                <a:solidFill>
                  <a:srgbClr val="745E4D"/>
                </a:solidFill>
                <a:latin typeface="Montserrat"/>
              </a:rPr>
              <a:t>Cisneros, J., &amp; </a:t>
            </a:r>
            <a:r>
              <a:rPr lang="en-US" sz="1700" dirty="0" err="1">
                <a:solidFill>
                  <a:srgbClr val="745E4D"/>
                </a:solidFill>
                <a:latin typeface="Montserrat"/>
              </a:rPr>
              <a:t>Bracho</a:t>
            </a:r>
            <a:r>
              <a:rPr lang="en-US" sz="1700" dirty="0">
                <a:solidFill>
                  <a:srgbClr val="745E4D"/>
                </a:solidFill>
                <a:latin typeface="Montserrat"/>
              </a:rPr>
              <a:t>, C. (2020). </a:t>
            </a:r>
            <a:r>
              <a:rPr lang="en-US" sz="1700" dirty="0" err="1">
                <a:solidFill>
                  <a:srgbClr val="745E4D"/>
                </a:solidFill>
                <a:latin typeface="Montserrat"/>
              </a:rPr>
              <a:t>Undocuqueer</a:t>
            </a:r>
            <a:r>
              <a:rPr lang="en-US" sz="1700" dirty="0">
                <a:solidFill>
                  <a:srgbClr val="745E4D"/>
                </a:solidFill>
                <a:latin typeface="Montserrat"/>
              </a:rPr>
              <a:t> Stress: How Safe are “Safe” Spaces, and for Whom? Journal of Homosexuality, 67(11), 1491–1511. </a:t>
            </a:r>
            <a:r>
              <a:rPr lang="en-US" sz="1700" u="sng" dirty="0">
                <a:solidFill>
                  <a:srgbClr val="745E4D"/>
                </a:solidFill>
                <a:latin typeface="Montserrat"/>
                <a:hlinkClick r:id="rId2" tooltip="https://doi.org/10.1080/00918369.2019.1607684"/>
              </a:rPr>
              <a:t>https://doi.org/10.1080/00918369.2019.1607684</a:t>
            </a:r>
          </a:p>
          <a:p>
            <a:pPr>
              <a:lnSpc>
                <a:spcPts val="2380"/>
              </a:lnSpc>
              <a:spcBef>
                <a:spcPct val="0"/>
              </a:spcBef>
            </a:pPr>
            <a:r>
              <a:rPr lang="en-US" sz="1700" dirty="0">
                <a:solidFill>
                  <a:srgbClr val="745E4D"/>
                </a:solidFill>
                <a:latin typeface="Montserrat"/>
              </a:rPr>
              <a:t>Goh, K. (2018). Safe Cities and Queer Spaces: The Urban Politics of Radical LGBT Activism. Annals of the American Association of Geographers, 108(2), 463–477. </a:t>
            </a:r>
            <a:r>
              <a:rPr lang="en-US" sz="1700" u="sng" dirty="0">
                <a:solidFill>
                  <a:srgbClr val="745E4D"/>
                </a:solidFill>
                <a:latin typeface="Montserrat"/>
                <a:hlinkClick r:id="rId2" tooltip="https://doi.org/10.1080/24694452.2017.1392286"/>
              </a:rPr>
              <a:t>https://doi.org/10.1080/24694452.2017.1392286</a:t>
            </a:r>
          </a:p>
          <a:p>
            <a:pPr>
              <a:lnSpc>
                <a:spcPts val="2380"/>
              </a:lnSpc>
              <a:spcBef>
                <a:spcPct val="0"/>
              </a:spcBef>
            </a:pPr>
            <a:r>
              <a:rPr lang="en-US" sz="1700" dirty="0">
                <a:solidFill>
                  <a:srgbClr val="745E4D"/>
                </a:solidFill>
                <a:latin typeface="Montserrat"/>
              </a:rPr>
              <a:t>Gorton, K. (2007). Theorizing emotion and affect: Feminist engagements. Feminist theory, 8(3), 333-348</a:t>
            </a:r>
          </a:p>
          <a:p>
            <a:pPr>
              <a:lnSpc>
                <a:spcPts val="2380"/>
              </a:lnSpc>
              <a:spcBef>
                <a:spcPct val="0"/>
              </a:spcBef>
            </a:pPr>
            <a:r>
              <a:rPr lang="en-US" sz="1700" dirty="0">
                <a:solidFill>
                  <a:srgbClr val="745E4D"/>
                </a:solidFill>
                <a:latin typeface="Montserrat"/>
              </a:rPr>
              <a:t>Human Dignity Trust. (2023). Map of countries that </a:t>
            </a:r>
            <a:r>
              <a:rPr lang="en-US" sz="1700" dirty="0" err="1">
                <a:solidFill>
                  <a:srgbClr val="745E4D"/>
                </a:solidFill>
                <a:latin typeface="Montserrat"/>
              </a:rPr>
              <a:t>criminalise</a:t>
            </a:r>
            <a:r>
              <a:rPr lang="en-US" sz="1700" dirty="0">
                <a:solidFill>
                  <a:srgbClr val="745E4D"/>
                </a:solidFill>
                <a:latin typeface="Montserrat"/>
              </a:rPr>
              <a:t> LGBT people. Retrieved March 7, 2023, from https://</a:t>
            </a:r>
            <a:r>
              <a:rPr lang="en-US" sz="1700" dirty="0" err="1">
                <a:solidFill>
                  <a:srgbClr val="745E4D"/>
                </a:solidFill>
                <a:latin typeface="Montserrat"/>
              </a:rPr>
              <a:t>www.humandignitytrust.org</a:t>
            </a:r>
            <a:r>
              <a:rPr lang="en-US" sz="1700" dirty="0">
                <a:solidFill>
                  <a:srgbClr val="745E4D"/>
                </a:solidFill>
                <a:latin typeface="Montserrat"/>
              </a:rPr>
              <a:t>/</a:t>
            </a:r>
            <a:r>
              <a:rPr lang="en-US" sz="1700" dirty="0" err="1">
                <a:solidFill>
                  <a:srgbClr val="745E4D"/>
                </a:solidFill>
                <a:latin typeface="Montserrat"/>
              </a:rPr>
              <a:t>lgbt</a:t>
            </a:r>
            <a:r>
              <a:rPr lang="en-US" sz="1700" dirty="0">
                <a:solidFill>
                  <a:srgbClr val="745E4D"/>
                </a:solidFill>
                <a:latin typeface="Montserrat"/>
              </a:rPr>
              <a:t>-the-law/map-of-</a:t>
            </a:r>
            <a:r>
              <a:rPr lang="en-US" sz="1700" dirty="0" err="1">
                <a:solidFill>
                  <a:srgbClr val="745E4D"/>
                </a:solidFill>
                <a:latin typeface="Montserrat"/>
              </a:rPr>
              <a:t>criminalisation</a:t>
            </a:r>
            <a:r>
              <a:rPr lang="en-US" sz="1700" dirty="0">
                <a:solidFill>
                  <a:srgbClr val="745E4D"/>
                </a:solidFill>
                <a:latin typeface="Montserrat"/>
              </a:rPr>
              <a:t>/.</a:t>
            </a:r>
          </a:p>
          <a:p>
            <a:pPr>
              <a:lnSpc>
                <a:spcPts val="2380"/>
              </a:lnSpc>
              <a:spcBef>
                <a:spcPct val="0"/>
              </a:spcBef>
            </a:pPr>
            <a:r>
              <a:rPr lang="en-US" sz="1700" dirty="0">
                <a:solidFill>
                  <a:srgbClr val="745E4D"/>
                </a:solidFill>
                <a:latin typeface="Montserrat"/>
              </a:rPr>
              <a:t>Lee, E. O. J., </a:t>
            </a:r>
            <a:r>
              <a:rPr lang="en-US" sz="1700" dirty="0" err="1">
                <a:solidFill>
                  <a:srgbClr val="745E4D"/>
                </a:solidFill>
                <a:latin typeface="Montserrat"/>
              </a:rPr>
              <a:t>Hamila</a:t>
            </a:r>
            <a:r>
              <a:rPr lang="en-US" sz="1700" dirty="0">
                <a:solidFill>
                  <a:srgbClr val="745E4D"/>
                </a:solidFill>
                <a:latin typeface="Montserrat"/>
              </a:rPr>
              <a:t>, A., </a:t>
            </a:r>
            <a:r>
              <a:rPr lang="en-US" sz="1700" dirty="0" err="1">
                <a:solidFill>
                  <a:srgbClr val="745E4D"/>
                </a:solidFill>
                <a:latin typeface="Montserrat"/>
              </a:rPr>
              <a:t>Koukoui</a:t>
            </a:r>
            <a:r>
              <a:rPr lang="en-US" sz="1700" dirty="0">
                <a:solidFill>
                  <a:srgbClr val="745E4D"/>
                </a:solidFill>
                <a:latin typeface="Montserrat"/>
              </a:rPr>
              <a:t>, S., </a:t>
            </a:r>
            <a:r>
              <a:rPr lang="en-US" sz="1700" dirty="0" err="1">
                <a:solidFill>
                  <a:srgbClr val="745E4D"/>
                </a:solidFill>
                <a:latin typeface="Montserrat"/>
              </a:rPr>
              <a:t>Zoldan</a:t>
            </a:r>
            <a:r>
              <a:rPr lang="en-US" sz="1700" dirty="0">
                <a:solidFill>
                  <a:srgbClr val="745E4D"/>
                </a:solidFill>
                <a:latin typeface="Montserrat"/>
              </a:rPr>
              <a:t>, Y., </a:t>
            </a:r>
            <a:r>
              <a:rPr lang="en-US" sz="1700" dirty="0" err="1">
                <a:solidFill>
                  <a:srgbClr val="745E4D"/>
                </a:solidFill>
                <a:latin typeface="Montserrat"/>
              </a:rPr>
              <a:t>Militzer</a:t>
            </a:r>
            <a:r>
              <a:rPr lang="en-US" sz="1700" dirty="0">
                <a:solidFill>
                  <a:srgbClr val="745E4D"/>
                </a:solidFill>
                <a:latin typeface="Montserrat"/>
              </a:rPr>
              <a:t>, R., </a:t>
            </a:r>
            <a:r>
              <a:rPr lang="en-US" sz="1700" dirty="0" err="1">
                <a:solidFill>
                  <a:srgbClr val="745E4D"/>
                </a:solidFill>
                <a:latin typeface="Montserrat"/>
              </a:rPr>
              <a:t>Chehaitly</a:t>
            </a:r>
            <a:r>
              <a:rPr lang="en-US" sz="1700" dirty="0">
                <a:solidFill>
                  <a:srgbClr val="745E4D"/>
                </a:solidFill>
                <a:latin typeface="Montserrat"/>
              </a:rPr>
              <a:t>, S., Baillargeon, C., &amp; </a:t>
            </a:r>
            <a:r>
              <a:rPr lang="en-US" sz="1700" dirty="0" err="1">
                <a:solidFill>
                  <a:srgbClr val="745E4D"/>
                </a:solidFill>
                <a:latin typeface="Montserrat"/>
              </a:rPr>
              <a:t>Sansfaçon</a:t>
            </a:r>
            <a:r>
              <a:rPr lang="en-US" sz="1700" dirty="0">
                <a:solidFill>
                  <a:srgbClr val="745E4D"/>
                </a:solidFill>
                <a:latin typeface="Montserrat"/>
              </a:rPr>
              <a:t>, A. P. (2023). Migration of LGBTQI+ People: Sexual and/or Gender Minority Migrants, Refugees, and Asylum-Seekers. In N. J. Murakami &amp; M. </a:t>
            </a:r>
            <a:r>
              <a:rPr lang="en-US" sz="1700" dirty="0" err="1">
                <a:solidFill>
                  <a:srgbClr val="745E4D"/>
                </a:solidFill>
                <a:latin typeface="Montserrat"/>
              </a:rPr>
              <a:t>Akilova</a:t>
            </a:r>
            <a:r>
              <a:rPr lang="en-US" sz="1700" dirty="0">
                <a:solidFill>
                  <a:srgbClr val="745E4D"/>
                </a:solidFill>
                <a:latin typeface="Montserrat"/>
              </a:rPr>
              <a:t> (Eds.), Integrative Social Work Practice with Refugees, Asylum Seekers, and Other Forcibly Displaced Persons (pp. 405–428). Springer International Publishing. </a:t>
            </a:r>
            <a:r>
              <a:rPr lang="en-US" sz="1700" u="sng" dirty="0">
                <a:solidFill>
                  <a:srgbClr val="745E4D"/>
                </a:solidFill>
                <a:latin typeface="Montserrat"/>
                <a:hlinkClick r:id="rId2" tooltip="https://doi.org/10.1007/978-3-031-12600-0_17"/>
              </a:rPr>
              <a:t>https://doi.org/10.1007/978-3-031-12600-0_17</a:t>
            </a:r>
          </a:p>
          <a:p>
            <a:pPr>
              <a:lnSpc>
                <a:spcPts val="2380"/>
              </a:lnSpc>
              <a:spcBef>
                <a:spcPct val="0"/>
              </a:spcBef>
            </a:pPr>
            <a:r>
              <a:rPr lang="en-US" sz="1700" dirty="0">
                <a:solidFill>
                  <a:srgbClr val="745E4D"/>
                </a:solidFill>
                <a:latin typeface="Montserrat"/>
              </a:rPr>
              <a:t>Lee, E. O. J., </a:t>
            </a:r>
            <a:r>
              <a:rPr lang="en-US" sz="1700" dirty="0" err="1">
                <a:solidFill>
                  <a:srgbClr val="745E4D"/>
                </a:solidFill>
                <a:latin typeface="Montserrat"/>
              </a:rPr>
              <a:t>Kamgain</a:t>
            </a:r>
            <a:r>
              <a:rPr lang="en-US" sz="1700" dirty="0">
                <a:solidFill>
                  <a:srgbClr val="745E4D"/>
                </a:solidFill>
                <a:latin typeface="Montserrat"/>
              </a:rPr>
              <a:t>, O., </a:t>
            </a:r>
            <a:r>
              <a:rPr lang="en-US" sz="1700" dirty="0" err="1">
                <a:solidFill>
                  <a:srgbClr val="745E4D"/>
                </a:solidFill>
                <a:latin typeface="Montserrat"/>
              </a:rPr>
              <a:t>Hafford-Letchfield</a:t>
            </a:r>
            <a:r>
              <a:rPr lang="en-US" sz="1700" dirty="0">
                <a:solidFill>
                  <a:srgbClr val="745E4D"/>
                </a:solidFill>
                <a:latin typeface="Montserrat"/>
              </a:rPr>
              <a:t>, T., Gleeson, H., Pullen-</a:t>
            </a:r>
            <a:r>
              <a:rPr lang="en-US" sz="1700" dirty="0" err="1">
                <a:solidFill>
                  <a:srgbClr val="745E4D"/>
                </a:solidFill>
                <a:latin typeface="Montserrat"/>
              </a:rPr>
              <a:t>Sansfaçon</a:t>
            </a:r>
            <a:r>
              <a:rPr lang="en-US" sz="1700" dirty="0">
                <a:solidFill>
                  <a:srgbClr val="745E4D"/>
                </a:solidFill>
                <a:latin typeface="Montserrat"/>
              </a:rPr>
              <a:t>, A., &amp; </a:t>
            </a:r>
            <a:r>
              <a:rPr lang="en-US" sz="1700" dirty="0" err="1">
                <a:solidFill>
                  <a:srgbClr val="745E4D"/>
                </a:solidFill>
                <a:latin typeface="Montserrat"/>
              </a:rPr>
              <a:t>Luu</a:t>
            </a:r>
            <a:r>
              <a:rPr lang="en-US" sz="1700" dirty="0">
                <a:solidFill>
                  <a:srgbClr val="745E4D"/>
                </a:solidFill>
                <a:latin typeface="Montserrat"/>
              </a:rPr>
              <a:t>, F. (2021). Knowledge and Policy About LGBTQI Migrants: A Scoping Review of the Canadian and Global Context. Journal of International Migration and Integration, 22(3), 831–848. </a:t>
            </a:r>
            <a:r>
              <a:rPr lang="en-US" sz="1700" u="sng" dirty="0">
                <a:solidFill>
                  <a:srgbClr val="745E4D"/>
                </a:solidFill>
                <a:latin typeface="Montserrat"/>
                <a:hlinkClick r:id="rId2" tooltip="https://doi.org/10.1007/s12134-020-00771-4"/>
              </a:rPr>
              <a:t>https://doi.org/10.1007/s12134-020-00771-4</a:t>
            </a:r>
          </a:p>
          <a:p>
            <a:pPr>
              <a:lnSpc>
                <a:spcPts val="2380"/>
              </a:lnSpc>
              <a:spcBef>
                <a:spcPct val="0"/>
              </a:spcBef>
            </a:pPr>
            <a:r>
              <a:rPr lang="en-US" sz="1700" dirty="0">
                <a:solidFill>
                  <a:srgbClr val="745E4D"/>
                </a:solidFill>
                <a:latin typeface="Montserrat"/>
              </a:rPr>
              <a:t>Marshall, N. (2021). QUEERING CYC PRAXIS: WHAT I LEARNED FROM LGBTQI+ NEWCOMER, REFUGEE, AND IMMIGRANT STUDENT EXPERIENCES IN CANADA. International Journal of Child, Youth and Family Studies, 12(3–4), 170–202. </a:t>
            </a:r>
            <a:r>
              <a:rPr lang="en-US" sz="1700" dirty="0">
                <a:solidFill>
                  <a:srgbClr val="745E4D"/>
                </a:solidFill>
                <a:latin typeface="Montserrat"/>
                <a:hlinkClick r:id="rId2" tooltip="https://doi.org/10.18357/ijcyfs123-4202120344"/>
              </a:rPr>
              <a:t>https://doi.org/10.18357/ijcyfs123-4202120344</a:t>
            </a:r>
          </a:p>
          <a:p>
            <a:pPr>
              <a:lnSpc>
                <a:spcPts val="2380"/>
              </a:lnSpc>
              <a:spcBef>
                <a:spcPct val="0"/>
              </a:spcBef>
            </a:pPr>
            <a:r>
              <a:rPr lang="en-US" sz="1700" dirty="0">
                <a:solidFill>
                  <a:srgbClr val="745E4D"/>
                </a:solidFill>
                <a:latin typeface="Montserrat"/>
              </a:rPr>
              <a:t>Munro, L., Travers, R., St. John, A., Klein, K., Hunter, H., Brennan, D., &amp; Brett, C. (2013). A bed of roses?: Exploring the experiences of LGBT newcomer youth who migrate to Toronto. Ethnicity and Inequalities in Health and Social Care, 6(4), 137–150. </a:t>
            </a:r>
            <a:r>
              <a:rPr lang="en-US" sz="1700" u="sng" dirty="0">
                <a:solidFill>
                  <a:srgbClr val="745E4D"/>
                </a:solidFill>
                <a:latin typeface="Montserrat"/>
                <a:hlinkClick r:id="rId2" tooltip="https://doi.org/10.1108/EIHSC-09-2013-0018"/>
              </a:rPr>
              <a:t>https://doi.org/10.1108/EIHSC-09-2013-0018</a:t>
            </a:r>
          </a:p>
          <a:p>
            <a:pPr>
              <a:lnSpc>
                <a:spcPts val="2380"/>
              </a:lnSpc>
              <a:spcBef>
                <a:spcPct val="0"/>
              </a:spcBef>
            </a:pPr>
            <a:r>
              <a:rPr lang="en-US" sz="1700" dirty="0">
                <a:solidFill>
                  <a:srgbClr val="745E4D"/>
                </a:solidFill>
                <a:latin typeface="Montserrat"/>
              </a:rPr>
              <a:t>Poon, M. K.-L., Li, A. T.-W., Wong, J. P.-H., &amp; Wong, C. (2017). Queer-friendly nation? The experience of Chinese gay immigrants in Canada. China Journal of Social Work, 10(1), 23–38. </a:t>
            </a:r>
            <a:r>
              <a:rPr lang="en-US" sz="1700" u="sng" dirty="0">
                <a:solidFill>
                  <a:srgbClr val="745E4D"/>
                </a:solidFill>
                <a:latin typeface="Montserrat"/>
                <a:hlinkClick r:id="rId2" tooltip="https://doi.org/10.1080/17525098.2017.1300354"/>
              </a:rPr>
              <a:t>https://doi.org/10.1080/17525098.2017.1300354</a:t>
            </a:r>
          </a:p>
          <a:p>
            <a:pPr>
              <a:lnSpc>
                <a:spcPts val="2380"/>
              </a:lnSpc>
              <a:spcBef>
                <a:spcPct val="0"/>
              </a:spcBef>
            </a:pPr>
            <a:r>
              <a:rPr lang="en-US" sz="1700" dirty="0">
                <a:solidFill>
                  <a:srgbClr val="745E4D"/>
                </a:solidFill>
                <a:latin typeface="Montserrat"/>
              </a:rPr>
              <a:t>Self, J. M., &amp; Hudson, K. D. (2015). Dangerous Waters and Brave Space: A Critical Feminist Inquiry of Campus LGBTQ Centers. Journal of Gay &amp; Lesbian Social Services, 27(2), 216–245. </a:t>
            </a:r>
            <a:r>
              <a:rPr lang="en-US" sz="1700" u="sng" dirty="0">
                <a:solidFill>
                  <a:srgbClr val="745E4D"/>
                </a:solidFill>
                <a:latin typeface="Montserrat"/>
                <a:hlinkClick r:id="rId2" tooltip="https://doi.org/10.1080/10538720.2015.1021985"/>
              </a:rPr>
              <a:t>https://doi.org/10.1080/10538720.2015.1021985</a:t>
            </a:r>
          </a:p>
          <a:p>
            <a:pPr>
              <a:lnSpc>
                <a:spcPts val="2380"/>
              </a:lnSpc>
              <a:spcBef>
                <a:spcPct val="0"/>
              </a:spcBef>
            </a:pPr>
            <a:r>
              <a:rPr lang="en-US" sz="1700" dirty="0">
                <a:solidFill>
                  <a:srgbClr val="745E4D"/>
                </a:solidFill>
                <a:latin typeface="Montserrat"/>
              </a:rPr>
              <a:t>Shaw, A., &amp; </a:t>
            </a:r>
            <a:r>
              <a:rPr lang="en-US" sz="1700" dirty="0" err="1">
                <a:solidFill>
                  <a:srgbClr val="745E4D"/>
                </a:solidFill>
                <a:latin typeface="Montserrat"/>
              </a:rPr>
              <a:t>Verghese</a:t>
            </a:r>
            <a:r>
              <a:rPr lang="en-US" sz="1700" dirty="0">
                <a:solidFill>
                  <a:srgbClr val="745E4D"/>
                </a:solidFill>
                <a:latin typeface="Montserrat"/>
              </a:rPr>
              <a:t>, N. (2022). LGBTQI+ REFUGEES AND ASYLUM SEEKERS: A Review of Research and Data Needs. The Williams Institute at UCLA School of Law. </a:t>
            </a:r>
            <a:r>
              <a:rPr lang="en-US" sz="1700" dirty="0">
                <a:solidFill>
                  <a:srgbClr val="745E4D"/>
                </a:solidFill>
                <a:latin typeface="Montserrat"/>
                <a:hlinkClick r:id="rId2" tooltip="https://www.jstor.org/stable/resrep42552"/>
              </a:rPr>
              <a:t>https://www.jstor.org/stable/resrep42552</a:t>
            </a:r>
          </a:p>
          <a:p>
            <a:pPr>
              <a:lnSpc>
                <a:spcPts val="2380"/>
              </a:lnSpc>
              <a:spcBef>
                <a:spcPct val="0"/>
              </a:spcBef>
            </a:pPr>
            <a:r>
              <a:rPr lang="en-US" sz="1700" dirty="0">
                <a:solidFill>
                  <a:srgbClr val="745E4D"/>
                </a:solidFill>
                <a:latin typeface="Montserrat"/>
              </a:rPr>
              <a:t>United Nations. (1948). Universal Declaration of Human Rights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45E4D"/>
        </a:solidFill>
        <a:effectLst/>
      </p:bgPr>
    </p:bg>
    <p:spTree>
      <p:nvGrpSpPr>
        <p:cNvPr id="1" name=""/>
        <p:cNvGrpSpPr/>
        <p:nvPr/>
      </p:nvGrpSpPr>
      <p:grpSpPr>
        <a:xfrm>
          <a:off x="0" y="0"/>
          <a:ext cx="0" cy="0"/>
          <a:chOff x="0" y="0"/>
          <a:chExt cx="0" cy="0"/>
        </a:xfrm>
      </p:grpSpPr>
      <p:sp>
        <p:nvSpPr>
          <p:cNvPr id="2" name="TextBox 2"/>
          <p:cNvSpPr txBox="1"/>
          <p:nvPr/>
        </p:nvSpPr>
        <p:spPr>
          <a:xfrm>
            <a:off x="1287315" y="847725"/>
            <a:ext cx="4344388" cy="1624577"/>
          </a:xfrm>
          <a:prstGeom prst="rect">
            <a:avLst/>
          </a:prstGeom>
        </p:spPr>
        <p:txBody>
          <a:bodyPr lIns="0" tIns="0" rIns="0" bIns="0" rtlCol="0" anchor="t">
            <a:spAutoFit/>
          </a:bodyPr>
          <a:lstStyle/>
          <a:p>
            <a:pPr>
              <a:lnSpc>
                <a:spcPts val="13328"/>
              </a:lnSpc>
            </a:pPr>
            <a:r>
              <a:rPr lang="en-US" sz="9520">
                <a:solidFill>
                  <a:srgbClr val="F8F7F4"/>
                </a:solidFill>
                <a:latin typeface="RoxboroughCF Bold"/>
              </a:rPr>
              <a:t>Outline</a:t>
            </a:r>
          </a:p>
        </p:txBody>
      </p:sp>
      <p:sp>
        <p:nvSpPr>
          <p:cNvPr id="3" name="TextBox 3"/>
          <p:cNvSpPr txBox="1"/>
          <p:nvPr/>
        </p:nvSpPr>
        <p:spPr>
          <a:xfrm>
            <a:off x="10132725" y="2621113"/>
            <a:ext cx="5502137" cy="990600"/>
          </a:xfrm>
          <a:prstGeom prst="rect">
            <a:avLst/>
          </a:prstGeom>
        </p:spPr>
        <p:txBody>
          <a:bodyPr lIns="0" tIns="0" rIns="0" bIns="0" rtlCol="0" anchor="t">
            <a:spAutoFit/>
          </a:bodyPr>
          <a:lstStyle/>
          <a:p>
            <a:pPr>
              <a:lnSpc>
                <a:spcPts val="3905"/>
              </a:lnSpc>
            </a:pPr>
            <a:r>
              <a:rPr lang="en-US" sz="3254">
                <a:solidFill>
                  <a:srgbClr val="FFFFFF"/>
                </a:solidFill>
                <a:latin typeface="Montserrat Bold"/>
              </a:rPr>
              <a:t>INTRODUCTION: WHAT IS SAFETY?</a:t>
            </a:r>
          </a:p>
        </p:txBody>
      </p:sp>
      <p:sp>
        <p:nvSpPr>
          <p:cNvPr id="4" name="TextBox 4"/>
          <p:cNvSpPr txBox="1"/>
          <p:nvPr/>
        </p:nvSpPr>
        <p:spPr>
          <a:xfrm>
            <a:off x="8317795" y="2525525"/>
            <a:ext cx="1814930" cy="781050"/>
          </a:xfrm>
          <a:prstGeom prst="rect">
            <a:avLst/>
          </a:prstGeom>
        </p:spPr>
        <p:txBody>
          <a:bodyPr lIns="0" tIns="0" rIns="0" bIns="0" rtlCol="0" anchor="t">
            <a:spAutoFit/>
          </a:bodyPr>
          <a:lstStyle/>
          <a:p>
            <a:pPr algn="ctr">
              <a:lnSpc>
                <a:spcPts val="6249"/>
              </a:lnSpc>
            </a:pPr>
            <a:r>
              <a:rPr lang="en-US" sz="5207">
                <a:solidFill>
                  <a:srgbClr val="FFFFFF"/>
                </a:solidFill>
                <a:latin typeface="Montserrat Bold"/>
              </a:rPr>
              <a:t>02</a:t>
            </a:r>
          </a:p>
        </p:txBody>
      </p:sp>
      <p:sp>
        <p:nvSpPr>
          <p:cNvPr id="5" name="TextBox 5"/>
          <p:cNvSpPr txBox="1"/>
          <p:nvPr/>
        </p:nvSpPr>
        <p:spPr>
          <a:xfrm>
            <a:off x="10132725" y="3940856"/>
            <a:ext cx="5502137" cy="495300"/>
          </a:xfrm>
          <a:prstGeom prst="rect">
            <a:avLst/>
          </a:prstGeom>
        </p:spPr>
        <p:txBody>
          <a:bodyPr lIns="0" tIns="0" rIns="0" bIns="0" rtlCol="0" anchor="t">
            <a:spAutoFit/>
          </a:bodyPr>
          <a:lstStyle/>
          <a:p>
            <a:pPr>
              <a:lnSpc>
                <a:spcPts val="3905"/>
              </a:lnSpc>
            </a:pPr>
            <a:r>
              <a:rPr lang="en-US" sz="3254">
                <a:solidFill>
                  <a:srgbClr val="FFFFFF"/>
                </a:solidFill>
                <a:latin typeface="Montserrat Bold"/>
              </a:rPr>
              <a:t>LITERATURE</a:t>
            </a:r>
          </a:p>
        </p:txBody>
      </p:sp>
      <p:sp>
        <p:nvSpPr>
          <p:cNvPr id="6" name="TextBox 6"/>
          <p:cNvSpPr txBox="1"/>
          <p:nvPr/>
        </p:nvSpPr>
        <p:spPr>
          <a:xfrm>
            <a:off x="8317795" y="4973631"/>
            <a:ext cx="1814930" cy="781050"/>
          </a:xfrm>
          <a:prstGeom prst="rect">
            <a:avLst/>
          </a:prstGeom>
        </p:spPr>
        <p:txBody>
          <a:bodyPr lIns="0" tIns="0" rIns="0" bIns="0" rtlCol="0" anchor="t">
            <a:spAutoFit/>
          </a:bodyPr>
          <a:lstStyle/>
          <a:p>
            <a:pPr algn="ctr">
              <a:lnSpc>
                <a:spcPts val="6249"/>
              </a:lnSpc>
            </a:pPr>
            <a:r>
              <a:rPr lang="en-US" sz="5207">
                <a:solidFill>
                  <a:srgbClr val="FFFFFF"/>
                </a:solidFill>
                <a:latin typeface="Montserrat Bold"/>
              </a:rPr>
              <a:t>04</a:t>
            </a:r>
          </a:p>
        </p:txBody>
      </p:sp>
      <p:sp>
        <p:nvSpPr>
          <p:cNvPr id="7" name="TextBox 7"/>
          <p:cNvSpPr txBox="1"/>
          <p:nvPr/>
        </p:nvSpPr>
        <p:spPr>
          <a:xfrm>
            <a:off x="10132725" y="6348342"/>
            <a:ext cx="5502137" cy="495300"/>
          </a:xfrm>
          <a:prstGeom prst="rect">
            <a:avLst/>
          </a:prstGeom>
        </p:spPr>
        <p:txBody>
          <a:bodyPr lIns="0" tIns="0" rIns="0" bIns="0" rtlCol="0" anchor="t">
            <a:spAutoFit/>
          </a:bodyPr>
          <a:lstStyle/>
          <a:p>
            <a:pPr>
              <a:lnSpc>
                <a:spcPts val="3905"/>
              </a:lnSpc>
            </a:pPr>
            <a:r>
              <a:rPr lang="en-US" sz="3254">
                <a:solidFill>
                  <a:srgbClr val="FFFFFF"/>
                </a:solidFill>
                <a:latin typeface="Montserrat Bold"/>
              </a:rPr>
              <a:t>RESEARCH PROCESS</a:t>
            </a:r>
          </a:p>
        </p:txBody>
      </p:sp>
      <p:sp>
        <p:nvSpPr>
          <p:cNvPr id="8" name="TextBox 8"/>
          <p:cNvSpPr txBox="1"/>
          <p:nvPr/>
        </p:nvSpPr>
        <p:spPr>
          <a:xfrm>
            <a:off x="8317795" y="6138463"/>
            <a:ext cx="1814930" cy="781050"/>
          </a:xfrm>
          <a:prstGeom prst="rect">
            <a:avLst/>
          </a:prstGeom>
        </p:spPr>
        <p:txBody>
          <a:bodyPr lIns="0" tIns="0" rIns="0" bIns="0" rtlCol="0" anchor="t">
            <a:spAutoFit/>
          </a:bodyPr>
          <a:lstStyle/>
          <a:p>
            <a:pPr algn="ctr">
              <a:lnSpc>
                <a:spcPts val="6249"/>
              </a:lnSpc>
            </a:pPr>
            <a:r>
              <a:rPr lang="en-US" sz="5207">
                <a:solidFill>
                  <a:srgbClr val="FFFFFF"/>
                </a:solidFill>
                <a:latin typeface="Montserrat Bold"/>
              </a:rPr>
              <a:t>05</a:t>
            </a:r>
          </a:p>
        </p:txBody>
      </p:sp>
      <p:sp>
        <p:nvSpPr>
          <p:cNvPr id="9" name="TextBox 9"/>
          <p:cNvSpPr txBox="1"/>
          <p:nvPr/>
        </p:nvSpPr>
        <p:spPr>
          <a:xfrm>
            <a:off x="10132725" y="7553793"/>
            <a:ext cx="5502137" cy="495300"/>
          </a:xfrm>
          <a:prstGeom prst="rect">
            <a:avLst/>
          </a:prstGeom>
        </p:spPr>
        <p:txBody>
          <a:bodyPr lIns="0" tIns="0" rIns="0" bIns="0" rtlCol="0" anchor="t">
            <a:spAutoFit/>
          </a:bodyPr>
          <a:lstStyle/>
          <a:p>
            <a:pPr>
              <a:lnSpc>
                <a:spcPts val="3905"/>
              </a:lnSpc>
            </a:pPr>
            <a:r>
              <a:rPr lang="en-US" sz="3254">
                <a:solidFill>
                  <a:srgbClr val="FFFFFF"/>
                </a:solidFill>
                <a:latin typeface="Montserrat Bold"/>
              </a:rPr>
              <a:t>FINDINGS</a:t>
            </a:r>
          </a:p>
        </p:txBody>
      </p:sp>
      <p:sp>
        <p:nvSpPr>
          <p:cNvPr id="10" name="TextBox 10"/>
          <p:cNvSpPr txBox="1"/>
          <p:nvPr/>
        </p:nvSpPr>
        <p:spPr>
          <a:xfrm>
            <a:off x="8317795" y="7486490"/>
            <a:ext cx="1814930" cy="781050"/>
          </a:xfrm>
          <a:prstGeom prst="rect">
            <a:avLst/>
          </a:prstGeom>
        </p:spPr>
        <p:txBody>
          <a:bodyPr lIns="0" tIns="0" rIns="0" bIns="0" rtlCol="0" anchor="t">
            <a:spAutoFit/>
          </a:bodyPr>
          <a:lstStyle/>
          <a:p>
            <a:pPr algn="ctr">
              <a:lnSpc>
                <a:spcPts val="6249"/>
              </a:lnSpc>
            </a:pPr>
            <a:r>
              <a:rPr lang="en-US" sz="5207">
                <a:solidFill>
                  <a:srgbClr val="FFFFFF"/>
                </a:solidFill>
                <a:latin typeface="Montserrat Bold"/>
              </a:rPr>
              <a:t>06</a:t>
            </a:r>
          </a:p>
        </p:txBody>
      </p:sp>
      <p:sp>
        <p:nvSpPr>
          <p:cNvPr id="11" name="TextBox 11"/>
          <p:cNvSpPr txBox="1"/>
          <p:nvPr/>
        </p:nvSpPr>
        <p:spPr>
          <a:xfrm>
            <a:off x="10132725" y="8660075"/>
            <a:ext cx="5502137" cy="990600"/>
          </a:xfrm>
          <a:prstGeom prst="rect">
            <a:avLst/>
          </a:prstGeom>
        </p:spPr>
        <p:txBody>
          <a:bodyPr lIns="0" tIns="0" rIns="0" bIns="0" rtlCol="0" anchor="t">
            <a:spAutoFit/>
          </a:bodyPr>
          <a:lstStyle/>
          <a:p>
            <a:pPr>
              <a:lnSpc>
                <a:spcPts val="3905"/>
              </a:lnSpc>
            </a:pPr>
            <a:r>
              <a:rPr lang="en-US" sz="3254">
                <a:solidFill>
                  <a:srgbClr val="FFFFFF"/>
                </a:solidFill>
                <a:latin typeface="Montserrat Bold"/>
              </a:rPr>
              <a:t>IMPLICATIONS AND FUTURE RESEARCH</a:t>
            </a:r>
          </a:p>
        </p:txBody>
      </p:sp>
      <p:sp>
        <p:nvSpPr>
          <p:cNvPr id="12" name="TextBox 12"/>
          <p:cNvSpPr txBox="1"/>
          <p:nvPr/>
        </p:nvSpPr>
        <p:spPr>
          <a:xfrm>
            <a:off x="8317795" y="3765058"/>
            <a:ext cx="1814930" cy="781050"/>
          </a:xfrm>
          <a:prstGeom prst="rect">
            <a:avLst/>
          </a:prstGeom>
        </p:spPr>
        <p:txBody>
          <a:bodyPr lIns="0" tIns="0" rIns="0" bIns="0" rtlCol="0" anchor="t">
            <a:spAutoFit/>
          </a:bodyPr>
          <a:lstStyle/>
          <a:p>
            <a:pPr algn="ctr">
              <a:lnSpc>
                <a:spcPts val="6249"/>
              </a:lnSpc>
            </a:pPr>
            <a:r>
              <a:rPr lang="en-US" sz="5207">
                <a:solidFill>
                  <a:srgbClr val="FFFFFF"/>
                </a:solidFill>
                <a:latin typeface="Montserrat Bold"/>
              </a:rPr>
              <a:t>03</a:t>
            </a:r>
          </a:p>
        </p:txBody>
      </p:sp>
      <p:sp>
        <p:nvSpPr>
          <p:cNvPr id="13" name="TextBox 13"/>
          <p:cNvSpPr txBox="1"/>
          <p:nvPr/>
        </p:nvSpPr>
        <p:spPr>
          <a:xfrm>
            <a:off x="10132725" y="5070888"/>
            <a:ext cx="6298666" cy="495300"/>
          </a:xfrm>
          <a:prstGeom prst="rect">
            <a:avLst/>
          </a:prstGeom>
        </p:spPr>
        <p:txBody>
          <a:bodyPr lIns="0" tIns="0" rIns="0" bIns="0" rtlCol="0" anchor="t">
            <a:spAutoFit/>
          </a:bodyPr>
          <a:lstStyle/>
          <a:p>
            <a:pPr>
              <a:lnSpc>
                <a:spcPts val="3905"/>
              </a:lnSpc>
            </a:pPr>
            <a:r>
              <a:rPr lang="en-US" sz="3254">
                <a:solidFill>
                  <a:srgbClr val="FFFFFF"/>
                </a:solidFill>
                <a:latin typeface="Montserrat Bold"/>
              </a:rPr>
              <a:t>THEORETICAL FRAMEWORK </a:t>
            </a:r>
          </a:p>
        </p:txBody>
      </p:sp>
      <p:sp>
        <p:nvSpPr>
          <p:cNvPr id="14" name="TextBox 14"/>
          <p:cNvSpPr txBox="1"/>
          <p:nvPr/>
        </p:nvSpPr>
        <p:spPr>
          <a:xfrm>
            <a:off x="8317795" y="1342416"/>
            <a:ext cx="1814930" cy="781050"/>
          </a:xfrm>
          <a:prstGeom prst="rect">
            <a:avLst/>
          </a:prstGeom>
        </p:spPr>
        <p:txBody>
          <a:bodyPr lIns="0" tIns="0" rIns="0" bIns="0" rtlCol="0" anchor="t">
            <a:spAutoFit/>
          </a:bodyPr>
          <a:lstStyle/>
          <a:p>
            <a:pPr algn="ctr">
              <a:lnSpc>
                <a:spcPts val="6249"/>
              </a:lnSpc>
            </a:pPr>
            <a:r>
              <a:rPr lang="en-US" sz="5207">
                <a:solidFill>
                  <a:srgbClr val="FFFFFF"/>
                </a:solidFill>
                <a:latin typeface="Montserrat Bold"/>
              </a:rPr>
              <a:t>01</a:t>
            </a:r>
          </a:p>
        </p:txBody>
      </p:sp>
      <p:sp>
        <p:nvSpPr>
          <p:cNvPr id="15" name="TextBox 15"/>
          <p:cNvSpPr txBox="1"/>
          <p:nvPr/>
        </p:nvSpPr>
        <p:spPr>
          <a:xfrm>
            <a:off x="10132725" y="1481702"/>
            <a:ext cx="5502137" cy="495300"/>
          </a:xfrm>
          <a:prstGeom prst="rect">
            <a:avLst/>
          </a:prstGeom>
        </p:spPr>
        <p:txBody>
          <a:bodyPr lIns="0" tIns="0" rIns="0" bIns="0" rtlCol="0" anchor="t">
            <a:spAutoFit/>
          </a:bodyPr>
          <a:lstStyle/>
          <a:p>
            <a:pPr>
              <a:lnSpc>
                <a:spcPts val="3905"/>
              </a:lnSpc>
            </a:pPr>
            <a:r>
              <a:rPr lang="en-US" sz="3254">
                <a:solidFill>
                  <a:srgbClr val="FFFFFF"/>
                </a:solidFill>
                <a:latin typeface="Montserrat Bold"/>
              </a:rPr>
              <a:t>BACKGROUND</a:t>
            </a:r>
          </a:p>
        </p:txBody>
      </p:sp>
      <p:sp>
        <p:nvSpPr>
          <p:cNvPr id="16" name="TextBox 16"/>
          <p:cNvSpPr txBox="1"/>
          <p:nvPr/>
        </p:nvSpPr>
        <p:spPr>
          <a:xfrm>
            <a:off x="8317795" y="8696165"/>
            <a:ext cx="1814930" cy="781050"/>
          </a:xfrm>
          <a:prstGeom prst="rect">
            <a:avLst/>
          </a:prstGeom>
        </p:spPr>
        <p:txBody>
          <a:bodyPr lIns="0" tIns="0" rIns="0" bIns="0" rtlCol="0" anchor="t">
            <a:spAutoFit/>
          </a:bodyPr>
          <a:lstStyle/>
          <a:p>
            <a:pPr algn="ctr">
              <a:lnSpc>
                <a:spcPts val="6249"/>
              </a:lnSpc>
            </a:pPr>
            <a:r>
              <a:rPr lang="en-US" sz="5207">
                <a:solidFill>
                  <a:srgbClr val="FFFFFF"/>
                </a:solidFill>
                <a:latin typeface="Montserrat Bold"/>
              </a:rPr>
              <a:t>07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32061" y="2256669"/>
            <a:ext cx="3443089" cy="3443089"/>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txBody>
            <a:bodyPr/>
            <a:lstStyle/>
            <a:p>
              <a:endParaRPr lang="en-CA"/>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926"/>
                </a:lnSpc>
              </a:pPr>
              <a:endParaRPr/>
            </a:p>
          </p:txBody>
        </p:sp>
      </p:grpSp>
      <p:grpSp>
        <p:nvGrpSpPr>
          <p:cNvPr id="5" name="Group 5"/>
          <p:cNvGrpSpPr/>
          <p:nvPr/>
        </p:nvGrpSpPr>
        <p:grpSpPr>
          <a:xfrm>
            <a:off x="8462627" y="3045530"/>
            <a:ext cx="5308456" cy="530845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txBody>
            <a:bodyPr/>
            <a:lstStyle/>
            <a:p>
              <a:endParaRPr lang="en-CA"/>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926"/>
                </a:lnSpc>
              </a:pPr>
              <a:endParaRPr/>
            </a:p>
          </p:txBody>
        </p:sp>
      </p:grpSp>
      <p:sp>
        <p:nvSpPr>
          <p:cNvPr id="8" name="TextBox 8"/>
          <p:cNvSpPr txBox="1"/>
          <p:nvPr/>
        </p:nvSpPr>
        <p:spPr>
          <a:xfrm>
            <a:off x="9567246" y="4100003"/>
            <a:ext cx="3099219" cy="3199511"/>
          </a:xfrm>
          <a:prstGeom prst="rect">
            <a:avLst/>
          </a:prstGeom>
        </p:spPr>
        <p:txBody>
          <a:bodyPr lIns="0" tIns="0" rIns="0" bIns="0" rtlCol="0" anchor="t">
            <a:spAutoFit/>
          </a:bodyPr>
          <a:lstStyle/>
          <a:p>
            <a:pPr algn="ctr">
              <a:lnSpc>
                <a:spcPts val="4230"/>
              </a:lnSpc>
            </a:pPr>
            <a:r>
              <a:rPr lang="en-US" sz="3585">
                <a:solidFill>
                  <a:srgbClr val="FFFFFF"/>
                </a:solidFill>
                <a:latin typeface="RoxboroughCF Bold"/>
              </a:rPr>
              <a:t>65 countries criminalize private same-sex consensual activity</a:t>
            </a:r>
          </a:p>
        </p:txBody>
      </p:sp>
      <p:sp>
        <p:nvSpPr>
          <p:cNvPr id="9" name="TextBox 9"/>
          <p:cNvSpPr txBox="1"/>
          <p:nvPr/>
        </p:nvSpPr>
        <p:spPr>
          <a:xfrm>
            <a:off x="13470471" y="3039571"/>
            <a:ext cx="3099219" cy="1877285"/>
          </a:xfrm>
          <a:prstGeom prst="rect">
            <a:avLst/>
          </a:prstGeom>
        </p:spPr>
        <p:txBody>
          <a:bodyPr lIns="0" tIns="0" rIns="0" bIns="0" rtlCol="0" anchor="t">
            <a:spAutoFit/>
          </a:bodyPr>
          <a:lstStyle/>
          <a:p>
            <a:pPr algn="ctr">
              <a:lnSpc>
                <a:spcPts val="4905"/>
              </a:lnSpc>
            </a:pPr>
            <a:r>
              <a:rPr lang="en-US" sz="4157">
                <a:solidFill>
                  <a:srgbClr val="FFFFFF"/>
                </a:solidFill>
                <a:latin typeface="RoxboroughCF Bold"/>
              </a:rPr>
              <a:t>12 impose the death penalty</a:t>
            </a:r>
          </a:p>
        </p:txBody>
      </p:sp>
      <p:sp>
        <p:nvSpPr>
          <p:cNvPr id="10" name="TextBox 10"/>
          <p:cNvSpPr txBox="1"/>
          <p:nvPr/>
        </p:nvSpPr>
        <p:spPr>
          <a:xfrm>
            <a:off x="1028700" y="895350"/>
            <a:ext cx="6362700" cy="1109984"/>
          </a:xfrm>
          <a:prstGeom prst="rect">
            <a:avLst/>
          </a:prstGeom>
        </p:spPr>
        <p:txBody>
          <a:bodyPr wrap="square" lIns="0" tIns="0" rIns="0" bIns="0" rtlCol="0" anchor="t">
            <a:spAutoFit/>
          </a:bodyPr>
          <a:lstStyle/>
          <a:p>
            <a:pPr>
              <a:lnSpc>
                <a:spcPts val="9664"/>
              </a:lnSpc>
            </a:pPr>
            <a:r>
              <a:rPr lang="en-US" sz="6902" dirty="0">
                <a:solidFill>
                  <a:srgbClr val="745E4D"/>
                </a:solidFill>
                <a:latin typeface="RoxboroughCF Bold"/>
              </a:rPr>
              <a:t>Background</a:t>
            </a:r>
          </a:p>
        </p:txBody>
      </p:sp>
      <p:sp>
        <p:nvSpPr>
          <p:cNvPr id="11" name="TextBox 11"/>
          <p:cNvSpPr txBox="1"/>
          <p:nvPr/>
        </p:nvSpPr>
        <p:spPr>
          <a:xfrm>
            <a:off x="1028700" y="2519638"/>
            <a:ext cx="7063936" cy="2785690"/>
          </a:xfrm>
          <a:prstGeom prst="rect">
            <a:avLst/>
          </a:prstGeom>
        </p:spPr>
        <p:txBody>
          <a:bodyPr lIns="0" tIns="0" rIns="0" bIns="0" rtlCol="0" anchor="t">
            <a:spAutoFit/>
          </a:bodyPr>
          <a:lstStyle/>
          <a:p>
            <a:pPr>
              <a:lnSpc>
                <a:spcPts val="4483"/>
              </a:lnSpc>
            </a:pPr>
            <a:r>
              <a:rPr lang="en-US" sz="3202" dirty="0">
                <a:solidFill>
                  <a:srgbClr val="745E4D"/>
                </a:solidFill>
                <a:latin typeface="Montserrat"/>
              </a:rPr>
              <a:t>The United Nations Declaration of Human Rights declares that “all human beings are born free and equal in dignity and rights.”</a:t>
            </a:r>
          </a:p>
          <a:p>
            <a:pPr>
              <a:lnSpc>
                <a:spcPts val="4483"/>
              </a:lnSpc>
            </a:pPr>
            <a:r>
              <a:rPr lang="en-US" sz="3202" dirty="0">
                <a:solidFill>
                  <a:srgbClr val="745E4D"/>
                </a:solidFill>
                <a:latin typeface="Montserrat"/>
              </a:rPr>
              <a:t>(United Nations, 1948). </a:t>
            </a:r>
          </a:p>
        </p:txBody>
      </p:sp>
      <p:sp>
        <p:nvSpPr>
          <p:cNvPr id="12" name="TextBox 12"/>
          <p:cNvSpPr txBox="1"/>
          <p:nvPr/>
        </p:nvSpPr>
        <p:spPr>
          <a:xfrm>
            <a:off x="1958695" y="7168628"/>
            <a:ext cx="2873297" cy="266700"/>
          </a:xfrm>
          <a:prstGeom prst="rect">
            <a:avLst/>
          </a:prstGeom>
        </p:spPr>
        <p:txBody>
          <a:bodyPr lIns="0" tIns="0" rIns="0" bIns="0" rtlCol="0" anchor="t">
            <a:spAutoFit/>
          </a:bodyPr>
          <a:lstStyle/>
          <a:p>
            <a:pPr>
              <a:lnSpc>
                <a:spcPts val="2100"/>
              </a:lnSpc>
            </a:pPr>
            <a:r>
              <a:rPr lang="en-US" sz="1500">
                <a:solidFill>
                  <a:srgbClr val="F8F7F4"/>
                </a:solidFill>
                <a:latin typeface="Montserrat"/>
              </a:rPr>
              <a:t>(Human Dignity Trust, 2023)</a:t>
            </a:r>
          </a:p>
        </p:txBody>
      </p:sp>
      <p:sp>
        <p:nvSpPr>
          <p:cNvPr id="13" name="TextBox 13"/>
          <p:cNvSpPr txBox="1"/>
          <p:nvPr/>
        </p:nvSpPr>
        <p:spPr>
          <a:xfrm>
            <a:off x="9675428" y="7557258"/>
            <a:ext cx="3412810" cy="280980"/>
          </a:xfrm>
          <a:prstGeom prst="rect">
            <a:avLst/>
          </a:prstGeom>
        </p:spPr>
        <p:txBody>
          <a:bodyPr lIns="0" tIns="0" rIns="0" bIns="0" rtlCol="0" anchor="t">
            <a:spAutoFit/>
          </a:bodyPr>
          <a:lstStyle/>
          <a:p>
            <a:pPr>
              <a:lnSpc>
                <a:spcPts val="2362"/>
              </a:lnSpc>
            </a:pPr>
            <a:r>
              <a:rPr lang="en-US" sz="1687">
                <a:solidFill>
                  <a:srgbClr val="F8F7F4"/>
                </a:solidFill>
                <a:latin typeface="Montserrat"/>
              </a:rPr>
              <a:t>(Human Dignity Trust, 2023)</a:t>
            </a:r>
          </a:p>
        </p:txBody>
      </p:sp>
      <p:sp>
        <p:nvSpPr>
          <p:cNvPr id="14" name="TextBox 14"/>
          <p:cNvSpPr txBox="1"/>
          <p:nvPr/>
        </p:nvSpPr>
        <p:spPr>
          <a:xfrm>
            <a:off x="1028700" y="5753003"/>
            <a:ext cx="7063936" cy="3347665"/>
          </a:xfrm>
          <a:prstGeom prst="rect">
            <a:avLst/>
          </a:prstGeom>
        </p:spPr>
        <p:txBody>
          <a:bodyPr lIns="0" tIns="0" rIns="0" bIns="0" rtlCol="0" anchor="t">
            <a:spAutoFit/>
          </a:bodyPr>
          <a:lstStyle/>
          <a:p>
            <a:pPr>
              <a:lnSpc>
                <a:spcPts val="4483"/>
              </a:lnSpc>
            </a:pPr>
            <a:r>
              <a:rPr lang="en-US" sz="3202">
                <a:solidFill>
                  <a:srgbClr val="745E4D"/>
                </a:solidFill>
                <a:latin typeface="Montserrat"/>
              </a:rPr>
              <a:t>There is a lack of protection for LGBTQ+ people and a failure to repeal discriminatory anti-LGBTQ+ laws. The violation of international human rights law in numerous countries:</a:t>
            </a:r>
          </a:p>
        </p:txBody>
      </p:sp>
      <p:sp>
        <p:nvSpPr>
          <p:cNvPr id="15" name="TextBox 15"/>
          <p:cNvSpPr txBox="1"/>
          <p:nvPr/>
        </p:nvSpPr>
        <p:spPr>
          <a:xfrm>
            <a:off x="13998304" y="5028188"/>
            <a:ext cx="3412810" cy="202048"/>
          </a:xfrm>
          <a:prstGeom prst="rect">
            <a:avLst/>
          </a:prstGeom>
        </p:spPr>
        <p:txBody>
          <a:bodyPr lIns="0" tIns="0" rIns="0" bIns="0" rtlCol="0" anchor="t">
            <a:spAutoFit/>
          </a:bodyPr>
          <a:lstStyle/>
          <a:p>
            <a:pPr>
              <a:lnSpc>
                <a:spcPts val="1662"/>
              </a:lnSpc>
            </a:pPr>
            <a:r>
              <a:rPr lang="en-US" sz="1187">
                <a:solidFill>
                  <a:srgbClr val="F8F7F4"/>
                </a:solidFill>
                <a:latin typeface="Montserrat"/>
              </a:rPr>
              <a:t>(Human Dignity Trust,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76935" y="1295172"/>
            <a:ext cx="4351727" cy="1282402"/>
          </a:xfrm>
          <a:prstGeom prst="rect">
            <a:avLst/>
          </a:prstGeom>
        </p:spPr>
        <p:txBody>
          <a:bodyPr wrap="square" lIns="0" tIns="0" rIns="0" bIns="0" rtlCol="0" anchor="t">
            <a:spAutoFit/>
          </a:bodyPr>
          <a:lstStyle/>
          <a:p>
            <a:pPr>
              <a:lnSpc>
                <a:spcPts val="11200"/>
              </a:lnSpc>
            </a:pPr>
            <a:r>
              <a:rPr lang="en-US" sz="8000" dirty="0">
                <a:solidFill>
                  <a:srgbClr val="745E4D"/>
                </a:solidFill>
                <a:latin typeface="RoxboroughCF Bold"/>
              </a:rPr>
              <a:t>Safety</a:t>
            </a:r>
          </a:p>
        </p:txBody>
      </p:sp>
      <p:grpSp>
        <p:nvGrpSpPr>
          <p:cNvPr id="3" name="Group 3"/>
          <p:cNvGrpSpPr/>
          <p:nvPr/>
        </p:nvGrpSpPr>
        <p:grpSpPr>
          <a:xfrm>
            <a:off x="1936206" y="3692213"/>
            <a:ext cx="4290949" cy="429094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txBody>
            <a:bodyPr/>
            <a:lstStyle/>
            <a:p>
              <a:endParaRPr lang="en-CA"/>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926"/>
                </a:lnSpc>
              </a:pPr>
              <a:endParaRPr/>
            </a:p>
          </p:txBody>
        </p:sp>
      </p:grpSp>
      <p:grpSp>
        <p:nvGrpSpPr>
          <p:cNvPr id="6" name="Group 6"/>
          <p:cNvGrpSpPr/>
          <p:nvPr/>
        </p:nvGrpSpPr>
        <p:grpSpPr>
          <a:xfrm>
            <a:off x="7001122" y="3719075"/>
            <a:ext cx="4290949" cy="429094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txBody>
            <a:bodyPr/>
            <a:lstStyle/>
            <a:p>
              <a:endParaRPr lang="en-CA"/>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926"/>
                </a:lnSpc>
              </a:pPr>
              <a:endParaRPr/>
            </a:p>
          </p:txBody>
        </p:sp>
      </p:grpSp>
      <p:grpSp>
        <p:nvGrpSpPr>
          <p:cNvPr id="9" name="Group 9"/>
          <p:cNvGrpSpPr/>
          <p:nvPr/>
        </p:nvGrpSpPr>
        <p:grpSpPr>
          <a:xfrm>
            <a:off x="12060845" y="3719075"/>
            <a:ext cx="4290949" cy="429094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A08C"/>
            </a:solidFill>
          </p:spPr>
          <p:txBody>
            <a:bodyPr/>
            <a:lstStyle/>
            <a:p>
              <a:endParaRPr lang="en-CA"/>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926"/>
                </a:lnSpc>
              </a:pPr>
              <a:endParaRPr/>
            </a:p>
          </p:txBody>
        </p:sp>
      </p:grpSp>
      <p:grpSp>
        <p:nvGrpSpPr>
          <p:cNvPr id="12" name="Group 12"/>
          <p:cNvGrpSpPr/>
          <p:nvPr/>
        </p:nvGrpSpPr>
        <p:grpSpPr>
          <a:xfrm>
            <a:off x="5507211" y="3175591"/>
            <a:ext cx="911175" cy="5324192"/>
            <a:chOff x="0" y="0"/>
            <a:chExt cx="170186" cy="994433"/>
          </a:xfrm>
        </p:grpSpPr>
        <p:sp>
          <p:nvSpPr>
            <p:cNvPr id="13" name="Freeform 13"/>
            <p:cNvSpPr/>
            <p:nvPr/>
          </p:nvSpPr>
          <p:spPr>
            <a:xfrm>
              <a:off x="0" y="0"/>
              <a:ext cx="170186" cy="994433"/>
            </a:xfrm>
            <a:custGeom>
              <a:avLst/>
              <a:gdLst/>
              <a:ahLst/>
              <a:cxnLst/>
              <a:rect l="l" t="t" r="r" b="b"/>
              <a:pathLst>
                <a:path w="170186" h="994433">
                  <a:moveTo>
                    <a:pt x="0" y="0"/>
                  </a:moveTo>
                  <a:lnTo>
                    <a:pt x="170186" y="0"/>
                  </a:lnTo>
                  <a:lnTo>
                    <a:pt x="170186" y="994433"/>
                  </a:lnTo>
                  <a:lnTo>
                    <a:pt x="0" y="994433"/>
                  </a:lnTo>
                  <a:close/>
                </a:path>
              </a:pathLst>
            </a:custGeom>
            <a:solidFill>
              <a:srgbClr val="FFFFFF"/>
            </a:solidFill>
          </p:spPr>
          <p:txBody>
            <a:bodyPr/>
            <a:lstStyle/>
            <a:p>
              <a:endParaRPr lang="en-CA"/>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926"/>
                </a:lnSpc>
              </a:pPr>
              <a:endParaRPr/>
            </a:p>
          </p:txBody>
        </p:sp>
      </p:grpSp>
      <p:grpSp>
        <p:nvGrpSpPr>
          <p:cNvPr id="15" name="Group 15"/>
          <p:cNvGrpSpPr/>
          <p:nvPr/>
        </p:nvGrpSpPr>
        <p:grpSpPr>
          <a:xfrm>
            <a:off x="10572126" y="3202454"/>
            <a:ext cx="911175" cy="5324192"/>
            <a:chOff x="0" y="0"/>
            <a:chExt cx="170186" cy="994433"/>
          </a:xfrm>
        </p:grpSpPr>
        <p:sp>
          <p:nvSpPr>
            <p:cNvPr id="16" name="Freeform 16"/>
            <p:cNvSpPr/>
            <p:nvPr/>
          </p:nvSpPr>
          <p:spPr>
            <a:xfrm>
              <a:off x="0" y="0"/>
              <a:ext cx="170186" cy="994433"/>
            </a:xfrm>
            <a:custGeom>
              <a:avLst/>
              <a:gdLst/>
              <a:ahLst/>
              <a:cxnLst/>
              <a:rect l="l" t="t" r="r" b="b"/>
              <a:pathLst>
                <a:path w="170186" h="994433">
                  <a:moveTo>
                    <a:pt x="0" y="0"/>
                  </a:moveTo>
                  <a:lnTo>
                    <a:pt x="170186" y="0"/>
                  </a:lnTo>
                  <a:lnTo>
                    <a:pt x="170186" y="994433"/>
                  </a:lnTo>
                  <a:lnTo>
                    <a:pt x="0" y="994433"/>
                  </a:lnTo>
                  <a:close/>
                </a:path>
              </a:pathLst>
            </a:custGeom>
            <a:solidFill>
              <a:srgbClr val="FFFFFF"/>
            </a:solidFill>
          </p:spPr>
          <p:txBody>
            <a:bodyPr/>
            <a:lstStyle/>
            <a:p>
              <a:endParaRPr lang="en-CA"/>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926"/>
                </a:lnSpc>
              </a:pPr>
              <a:endParaRPr/>
            </a:p>
          </p:txBody>
        </p:sp>
      </p:grpSp>
      <p:sp>
        <p:nvSpPr>
          <p:cNvPr id="18" name="TextBox 18"/>
          <p:cNvSpPr txBox="1"/>
          <p:nvPr/>
        </p:nvSpPr>
        <p:spPr>
          <a:xfrm>
            <a:off x="2172996" y="5169377"/>
            <a:ext cx="3118170" cy="989656"/>
          </a:xfrm>
          <a:prstGeom prst="rect">
            <a:avLst/>
          </a:prstGeom>
        </p:spPr>
        <p:txBody>
          <a:bodyPr lIns="0" tIns="0" rIns="0" bIns="0" rtlCol="0" anchor="t">
            <a:spAutoFit/>
          </a:bodyPr>
          <a:lstStyle/>
          <a:p>
            <a:pPr>
              <a:lnSpc>
                <a:spcPts val="8089"/>
              </a:lnSpc>
            </a:pPr>
            <a:r>
              <a:rPr lang="en-US" sz="5778">
                <a:solidFill>
                  <a:srgbClr val="FFFFFF"/>
                </a:solidFill>
                <a:latin typeface="RoxboroughCF Heavy"/>
              </a:rPr>
              <a:t>Physical</a:t>
            </a:r>
          </a:p>
        </p:txBody>
      </p:sp>
      <p:grpSp>
        <p:nvGrpSpPr>
          <p:cNvPr id="19" name="Group 19"/>
          <p:cNvGrpSpPr/>
          <p:nvPr/>
        </p:nvGrpSpPr>
        <p:grpSpPr>
          <a:xfrm>
            <a:off x="15643578" y="3229316"/>
            <a:ext cx="911175" cy="5324192"/>
            <a:chOff x="0" y="0"/>
            <a:chExt cx="170186" cy="994433"/>
          </a:xfrm>
        </p:grpSpPr>
        <p:sp>
          <p:nvSpPr>
            <p:cNvPr id="20" name="Freeform 20"/>
            <p:cNvSpPr/>
            <p:nvPr/>
          </p:nvSpPr>
          <p:spPr>
            <a:xfrm>
              <a:off x="0" y="0"/>
              <a:ext cx="170186" cy="994433"/>
            </a:xfrm>
            <a:custGeom>
              <a:avLst/>
              <a:gdLst/>
              <a:ahLst/>
              <a:cxnLst/>
              <a:rect l="l" t="t" r="r" b="b"/>
              <a:pathLst>
                <a:path w="170186" h="994433">
                  <a:moveTo>
                    <a:pt x="0" y="0"/>
                  </a:moveTo>
                  <a:lnTo>
                    <a:pt x="170186" y="0"/>
                  </a:lnTo>
                  <a:lnTo>
                    <a:pt x="170186" y="994433"/>
                  </a:lnTo>
                  <a:lnTo>
                    <a:pt x="0" y="994433"/>
                  </a:lnTo>
                  <a:close/>
                </a:path>
              </a:pathLst>
            </a:custGeom>
            <a:solidFill>
              <a:srgbClr val="FFFFFF"/>
            </a:solidFill>
          </p:spPr>
          <p:txBody>
            <a:bodyPr/>
            <a:lstStyle/>
            <a:p>
              <a:endParaRPr lang="en-CA"/>
            </a:p>
          </p:txBody>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926"/>
                </a:lnSpc>
              </a:pPr>
              <a:endParaRPr/>
            </a:p>
          </p:txBody>
        </p:sp>
      </p:grpSp>
      <p:sp>
        <p:nvSpPr>
          <p:cNvPr id="22" name="TextBox 22"/>
          <p:cNvSpPr txBox="1"/>
          <p:nvPr/>
        </p:nvSpPr>
        <p:spPr>
          <a:xfrm>
            <a:off x="7194717" y="5304405"/>
            <a:ext cx="2975132" cy="786113"/>
          </a:xfrm>
          <a:prstGeom prst="rect">
            <a:avLst/>
          </a:prstGeom>
        </p:spPr>
        <p:txBody>
          <a:bodyPr wrap="square" lIns="0" tIns="0" rIns="0" bIns="0" rtlCol="0" anchor="t">
            <a:spAutoFit/>
          </a:bodyPr>
          <a:lstStyle/>
          <a:p>
            <a:pPr>
              <a:lnSpc>
                <a:spcPts val="6969"/>
              </a:lnSpc>
            </a:pPr>
            <a:r>
              <a:rPr lang="en-US" sz="4400" dirty="0">
                <a:solidFill>
                  <a:srgbClr val="FFFFFF"/>
                </a:solidFill>
                <a:latin typeface="RoxboroughCF Heavy"/>
              </a:rPr>
              <a:t>Emotional</a:t>
            </a:r>
          </a:p>
        </p:txBody>
      </p:sp>
      <p:sp>
        <p:nvSpPr>
          <p:cNvPr id="23" name="TextBox 23"/>
          <p:cNvSpPr txBox="1"/>
          <p:nvPr/>
        </p:nvSpPr>
        <p:spPr>
          <a:xfrm>
            <a:off x="12264351" y="5411710"/>
            <a:ext cx="2645122" cy="854628"/>
          </a:xfrm>
          <a:prstGeom prst="rect">
            <a:avLst/>
          </a:prstGeom>
        </p:spPr>
        <p:txBody>
          <a:bodyPr lIns="0" tIns="0" rIns="0" bIns="0" rtlCol="0" anchor="t">
            <a:spAutoFit/>
          </a:bodyPr>
          <a:lstStyle/>
          <a:p>
            <a:pPr>
              <a:lnSpc>
                <a:spcPts val="6969"/>
              </a:lnSpc>
            </a:pPr>
            <a:r>
              <a:rPr lang="en-US" sz="4978">
                <a:solidFill>
                  <a:srgbClr val="FFFFFF"/>
                </a:solidFill>
                <a:latin typeface="RoxboroughCF Heavy"/>
              </a:rPr>
              <a:t>Cultural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51020" y="895350"/>
            <a:ext cx="7692980" cy="1109984"/>
          </a:xfrm>
          <a:prstGeom prst="rect">
            <a:avLst/>
          </a:prstGeom>
        </p:spPr>
        <p:txBody>
          <a:bodyPr wrap="square" lIns="0" tIns="0" rIns="0" bIns="0" rtlCol="0" anchor="t">
            <a:spAutoFit/>
          </a:bodyPr>
          <a:lstStyle/>
          <a:p>
            <a:pPr>
              <a:lnSpc>
                <a:spcPts val="9664"/>
              </a:lnSpc>
            </a:pPr>
            <a:r>
              <a:rPr lang="en-US" sz="6902" dirty="0">
                <a:solidFill>
                  <a:srgbClr val="745E4D"/>
                </a:solidFill>
                <a:latin typeface="RoxboroughCF Bold"/>
              </a:rPr>
              <a:t>Literature</a:t>
            </a:r>
          </a:p>
        </p:txBody>
      </p:sp>
      <p:sp>
        <p:nvSpPr>
          <p:cNvPr id="3" name="TextBox 3"/>
          <p:cNvSpPr txBox="1"/>
          <p:nvPr/>
        </p:nvSpPr>
        <p:spPr>
          <a:xfrm>
            <a:off x="1451020" y="2699937"/>
            <a:ext cx="10736701" cy="2836490"/>
          </a:xfrm>
          <a:prstGeom prst="rect">
            <a:avLst/>
          </a:prstGeom>
        </p:spPr>
        <p:txBody>
          <a:bodyPr lIns="0" tIns="0" rIns="0" bIns="0" rtlCol="0" anchor="t">
            <a:spAutoFit/>
          </a:bodyPr>
          <a:lstStyle/>
          <a:p>
            <a:pPr>
              <a:lnSpc>
                <a:spcPts val="3783"/>
              </a:lnSpc>
            </a:pPr>
            <a:r>
              <a:rPr lang="en-US" sz="2702" dirty="0">
                <a:solidFill>
                  <a:srgbClr val="745E4D"/>
                </a:solidFill>
                <a:latin typeface="Montserrat Bold"/>
              </a:rPr>
              <a:t>Safe Spaces</a:t>
            </a:r>
          </a:p>
          <a:p>
            <a:pPr>
              <a:lnSpc>
                <a:spcPts val="3783"/>
              </a:lnSpc>
            </a:pPr>
            <a:endParaRPr lang="en-US" sz="2702" dirty="0">
              <a:solidFill>
                <a:srgbClr val="745E4D"/>
              </a:solidFill>
              <a:latin typeface="Montserrat Bold"/>
            </a:endParaRPr>
          </a:p>
          <a:p>
            <a:pPr>
              <a:lnSpc>
                <a:spcPts val="3783"/>
              </a:lnSpc>
            </a:pPr>
            <a:r>
              <a:rPr lang="en-US" sz="2702" dirty="0">
                <a:solidFill>
                  <a:srgbClr val="745E4D"/>
                </a:solidFill>
                <a:latin typeface="Montserrat"/>
              </a:rPr>
              <a:t>Physical or relational spaces that provide refuge and comfort for marginalized communities (Cisneros &amp; </a:t>
            </a:r>
            <a:r>
              <a:rPr lang="en-US" sz="2702" dirty="0" err="1">
                <a:solidFill>
                  <a:srgbClr val="745E4D"/>
                </a:solidFill>
                <a:latin typeface="Montserrat"/>
              </a:rPr>
              <a:t>Bracho</a:t>
            </a:r>
            <a:r>
              <a:rPr lang="en-US" sz="2702" dirty="0">
                <a:solidFill>
                  <a:srgbClr val="745E4D"/>
                </a:solidFill>
                <a:latin typeface="Montserrat"/>
              </a:rPr>
              <a:t>, 2020; Goh, 2020).</a:t>
            </a:r>
          </a:p>
          <a:p>
            <a:pPr>
              <a:lnSpc>
                <a:spcPts val="3783"/>
              </a:lnSpc>
            </a:pPr>
            <a:endParaRPr lang="en-US" sz="2702" dirty="0">
              <a:solidFill>
                <a:srgbClr val="745E4D"/>
              </a:solidFill>
              <a:latin typeface="Montserrat"/>
            </a:endParaRPr>
          </a:p>
        </p:txBody>
      </p:sp>
      <p:sp>
        <p:nvSpPr>
          <p:cNvPr id="4" name="TextBox 4"/>
          <p:cNvSpPr txBox="1"/>
          <p:nvPr/>
        </p:nvSpPr>
        <p:spPr>
          <a:xfrm>
            <a:off x="1455172" y="5671609"/>
            <a:ext cx="10732549" cy="4741490"/>
          </a:xfrm>
          <a:prstGeom prst="rect">
            <a:avLst/>
          </a:prstGeom>
        </p:spPr>
        <p:txBody>
          <a:bodyPr lIns="0" tIns="0" rIns="0" bIns="0" rtlCol="0" anchor="t">
            <a:spAutoFit/>
          </a:bodyPr>
          <a:lstStyle/>
          <a:p>
            <a:pPr>
              <a:lnSpc>
                <a:spcPts val="3783"/>
              </a:lnSpc>
            </a:pPr>
            <a:r>
              <a:rPr lang="en-US" sz="2702">
                <a:solidFill>
                  <a:srgbClr val="745E4D"/>
                </a:solidFill>
                <a:latin typeface="Montserrat Bold"/>
              </a:rPr>
              <a:t>LGBTQ+ Newcomer Experiences throughout the Migration Trajectory</a:t>
            </a:r>
          </a:p>
          <a:p>
            <a:pPr>
              <a:lnSpc>
                <a:spcPts val="3783"/>
              </a:lnSpc>
            </a:pPr>
            <a:endParaRPr lang="en-US" sz="2702">
              <a:solidFill>
                <a:srgbClr val="745E4D"/>
              </a:solidFill>
              <a:latin typeface="Montserrat Bold"/>
            </a:endParaRPr>
          </a:p>
          <a:p>
            <a:pPr>
              <a:lnSpc>
                <a:spcPts val="3783"/>
              </a:lnSpc>
            </a:pPr>
            <a:r>
              <a:rPr lang="en-US" sz="2702">
                <a:solidFill>
                  <a:srgbClr val="745E4D"/>
                </a:solidFill>
                <a:latin typeface="Montserrat"/>
              </a:rPr>
              <a:t>Previous studies document ambivalent experiences.</a:t>
            </a:r>
            <a:r>
              <a:rPr lang="en-US" sz="2702">
                <a:solidFill>
                  <a:srgbClr val="745E4D"/>
                </a:solidFill>
                <a:latin typeface="Montserrat Bold"/>
              </a:rPr>
              <a:t> </a:t>
            </a:r>
            <a:r>
              <a:rPr lang="en-US" sz="2702">
                <a:solidFill>
                  <a:srgbClr val="745E4D"/>
                </a:solidFill>
                <a:latin typeface="Montserrat"/>
              </a:rPr>
              <a:t>Many express feeling more free and authentic in their identity (Poon et al., 2017; Lee et al., 2021; Marshall, 2021) while others continue to experience discrimination within institutions and diasporic communities (Munro et al., 2013; Shaw &amp; Verghese, 2022).</a:t>
            </a:r>
          </a:p>
          <a:p>
            <a:pPr>
              <a:lnSpc>
                <a:spcPts val="3783"/>
              </a:lnSpc>
            </a:pPr>
            <a:endParaRPr lang="en-US" sz="2702">
              <a:solidFill>
                <a:srgbClr val="745E4D"/>
              </a:solidFill>
              <a:latin typeface="Montserrat"/>
            </a:endParaRPr>
          </a:p>
        </p:txBody>
      </p:sp>
      <p:grpSp>
        <p:nvGrpSpPr>
          <p:cNvPr id="5" name="Group 5"/>
          <p:cNvGrpSpPr/>
          <p:nvPr/>
        </p:nvGrpSpPr>
        <p:grpSpPr>
          <a:xfrm rot="5400000">
            <a:off x="10540396" y="2007917"/>
            <a:ext cx="10805472" cy="6458741"/>
            <a:chOff x="0" y="0"/>
            <a:chExt cx="2845886" cy="1701068"/>
          </a:xfrm>
        </p:grpSpPr>
        <p:sp>
          <p:nvSpPr>
            <p:cNvPr id="6" name="Freeform 6"/>
            <p:cNvSpPr/>
            <p:nvPr/>
          </p:nvSpPr>
          <p:spPr>
            <a:xfrm>
              <a:off x="0" y="0"/>
              <a:ext cx="2845886" cy="1701067"/>
            </a:xfrm>
            <a:custGeom>
              <a:avLst/>
              <a:gdLst/>
              <a:ahLst/>
              <a:cxnLst/>
              <a:rect l="l" t="t" r="r" b="b"/>
              <a:pathLst>
                <a:path w="2845886" h="1701067">
                  <a:moveTo>
                    <a:pt x="0" y="0"/>
                  </a:moveTo>
                  <a:lnTo>
                    <a:pt x="2845886" y="0"/>
                  </a:lnTo>
                  <a:lnTo>
                    <a:pt x="2845886" y="1701067"/>
                  </a:lnTo>
                  <a:lnTo>
                    <a:pt x="0" y="1701067"/>
                  </a:lnTo>
                  <a:close/>
                </a:path>
              </a:pathLst>
            </a:custGeom>
            <a:solidFill>
              <a:srgbClr val="F8F2F0"/>
            </a:solidFill>
          </p:spPr>
          <p:txBody>
            <a:bodyPr/>
            <a:lstStyle/>
            <a:p>
              <a:endParaRPr lang="en-CA"/>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926"/>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080807" y="3708965"/>
            <a:ext cx="7714366" cy="4846713"/>
            <a:chOff x="0" y="0"/>
            <a:chExt cx="2031767" cy="1276500"/>
          </a:xfrm>
        </p:grpSpPr>
        <p:sp>
          <p:nvSpPr>
            <p:cNvPr id="3" name="Freeform 3"/>
            <p:cNvSpPr/>
            <p:nvPr/>
          </p:nvSpPr>
          <p:spPr>
            <a:xfrm>
              <a:off x="0" y="0"/>
              <a:ext cx="2031767" cy="1276500"/>
            </a:xfrm>
            <a:custGeom>
              <a:avLst/>
              <a:gdLst/>
              <a:ahLst/>
              <a:cxnLst/>
              <a:rect l="l" t="t" r="r" b="b"/>
              <a:pathLst>
                <a:path w="2031767" h="1276500">
                  <a:moveTo>
                    <a:pt x="0" y="0"/>
                  </a:moveTo>
                  <a:lnTo>
                    <a:pt x="2031767" y="0"/>
                  </a:lnTo>
                  <a:lnTo>
                    <a:pt x="2031767" y="1276500"/>
                  </a:lnTo>
                  <a:lnTo>
                    <a:pt x="0" y="1276500"/>
                  </a:lnTo>
                  <a:close/>
                </a:path>
              </a:pathLst>
            </a:custGeom>
            <a:solidFill>
              <a:srgbClr val="F8F7F4"/>
            </a:solidFill>
          </p:spPr>
          <p:txBody>
            <a:bodyPr/>
            <a:lstStyle/>
            <a:p>
              <a:endParaRPr lang="en-CA"/>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926"/>
                </a:lnSpc>
              </a:pPr>
              <a:endParaRPr/>
            </a:p>
          </p:txBody>
        </p:sp>
      </p:grpSp>
      <p:grpSp>
        <p:nvGrpSpPr>
          <p:cNvPr id="5" name="Group 5"/>
          <p:cNvGrpSpPr/>
          <p:nvPr/>
        </p:nvGrpSpPr>
        <p:grpSpPr>
          <a:xfrm>
            <a:off x="236712" y="3708965"/>
            <a:ext cx="7066232" cy="4846713"/>
            <a:chOff x="0" y="0"/>
            <a:chExt cx="1861065" cy="1276500"/>
          </a:xfrm>
        </p:grpSpPr>
        <p:sp>
          <p:nvSpPr>
            <p:cNvPr id="6" name="Freeform 6"/>
            <p:cNvSpPr/>
            <p:nvPr/>
          </p:nvSpPr>
          <p:spPr>
            <a:xfrm>
              <a:off x="0" y="0"/>
              <a:ext cx="1861065" cy="1276500"/>
            </a:xfrm>
            <a:custGeom>
              <a:avLst/>
              <a:gdLst/>
              <a:ahLst/>
              <a:cxnLst/>
              <a:rect l="l" t="t" r="r" b="b"/>
              <a:pathLst>
                <a:path w="1861065" h="1276500">
                  <a:moveTo>
                    <a:pt x="0" y="0"/>
                  </a:moveTo>
                  <a:lnTo>
                    <a:pt x="1861065" y="0"/>
                  </a:lnTo>
                  <a:lnTo>
                    <a:pt x="1861065" y="1276500"/>
                  </a:lnTo>
                  <a:lnTo>
                    <a:pt x="0" y="1276500"/>
                  </a:lnTo>
                  <a:close/>
                </a:path>
              </a:pathLst>
            </a:custGeom>
            <a:solidFill>
              <a:srgbClr val="F8F2F0"/>
            </a:solidFill>
          </p:spPr>
          <p:txBody>
            <a:bodyPr/>
            <a:lstStyle/>
            <a:p>
              <a:endParaRPr lang="en-CA"/>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926"/>
                </a:lnSpc>
              </a:pPr>
              <a:endParaRPr/>
            </a:p>
          </p:txBody>
        </p:sp>
      </p:grpSp>
      <p:sp>
        <p:nvSpPr>
          <p:cNvPr id="8" name="TextBox 8"/>
          <p:cNvSpPr txBox="1"/>
          <p:nvPr/>
        </p:nvSpPr>
        <p:spPr>
          <a:xfrm>
            <a:off x="519194" y="594608"/>
            <a:ext cx="6300415" cy="2396416"/>
          </a:xfrm>
          <a:prstGeom prst="rect">
            <a:avLst/>
          </a:prstGeom>
        </p:spPr>
        <p:txBody>
          <a:bodyPr lIns="0" tIns="0" rIns="0" bIns="0" rtlCol="0" anchor="t">
            <a:spAutoFit/>
          </a:bodyPr>
          <a:lstStyle/>
          <a:p>
            <a:pPr>
              <a:lnSpc>
                <a:spcPts val="9664"/>
              </a:lnSpc>
            </a:pPr>
            <a:r>
              <a:rPr lang="en-US" sz="6902">
                <a:solidFill>
                  <a:srgbClr val="745E4D"/>
                </a:solidFill>
                <a:latin typeface="RoxboroughCF Bold"/>
              </a:rPr>
              <a:t>Theoretical Frameworks</a:t>
            </a:r>
          </a:p>
        </p:txBody>
      </p:sp>
      <p:sp>
        <p:nvSpPr>
          <p:cNvPr id="9" name="TextBox 9"/>
          <p:cNvSpPr txBox="1"/>
          <p:nvPr/>
        </p:nvSpPr>
        <p:spPr>
          <a:xfrm>
            <a:off x="8687357" y="3858470"/>
            <a:ext cx="6501267" cy="854021"/>
          </a:xfrm>
          <a:prstGeom prst="rect">
            <a:avLst/>
          </a:prstGeom>
        </p:spPr>
        <p:txBody>
          <a:bodyPr lIns="0" tIns="0" rIns="0" bIns="0" rtlCol="0" anchor="t">
            <a:spAutoFit/>
          </a:bodyPr>
          <a:lstStyle/>
          <a:p>
            <a:pPr>
              <a:lnSpc>
                <a:spcPts val="7002"/>
              </a:lnSpc>
            </a:pPr>
            <a:r>
              <a:rPr lang="en-US" sz="5002">
                <a:solidFill>
                  <a:srgbClr val="745E4D"/>
                </a:solidFill>
                <a:latin typeface="Montserrat Bold"/>
              </a:rPr>
              <a:t>Affect Theory</a:t>
            </a:r>
          </a:p>
        </p:txBody>
      </p:sp>
      <p:sp>
        <p:nvSpPr>
          <p:cNvPr id="10" name="TextBox 10"/>
          <p:cNvSpPr txBox="1"/>
          <p:nvPr/>
        </p:nvSpPr>
        <p:spPr>
          <a:xfrm>
            <a:off x="519194" y="3974802"/>
            <a:ext cx="6501267" cy="854075"/>
          </a:xfrm>
          <a:prstGeom prst="rect">
            <a:avLst/>
          </a:prstGeom>
        </p:spPr>
        <p:txBody>
          <a:bodyPr lIns="0" tIns="0" rIns="0" bIns="0" rtlCol="0" anchor="t">
            <a:spAutoFit/>
          </a:bodyPr>
          <a:lstStyle/>
          <a:p>
            <a:pPr>
              <a:lnSpc>
                <a:spcPts val="7000"/>
              </a:lnSpc>
            </a:pPr>
            <a:r>
              <a:rPr lang="en-US" sz="5000">
                <a:solidFill>
                  <a:srgbClr val="745E4D"/>
                </a:solidFill>
                <a:latin typeface="Montserrat Bold"/>
              </a:rPr>
              <a:t>Queer Geography</a:t>
            </a:r>
          </a:p>
        </p:txBody>
      </p:sp>
      <p:sp>
        <p:nvSpPr>
          <p:cNvPr id="11" name="TextBox 11"/>
          <p:cNvSpPr txBox="1"/>
          <p:nvPr/>
        </p:nvSpPr>
        <p:spPr>
          <a:xfrm>
            <a:off x="519194" y="5120755"/>
            <a:ext cx="6300415" cy="2370238"/>
          </a:xfrm>
          <a:prstGeom prst="rect">
            <a:avLst/>
          </a:prstGeom>
        </p:spPr>
        <p:txBody>
          <a:bodyPr lIns="0" tIns="0" rIns="0" bIns="0" rtlCol="0" anchor="t">
            <a:spAutoFit/>
          </a:bodyPr>
          <a:lstStyle/>
          <a:p>
            <a:pPr marL="579381" lvl="1" indent="-289690">
              <a:lnSpc>
                <a:spcPts val="3756"/>
              </a:lnSpc>
              <a:buFont typeface="Arial"/>
              <a:buChar char="•"/>
            </a:pPr>
            <a:r>
              <a:rPr lang="en-US" sz="2683">
                <a:solidFill>
                  <a:srgbClr val="745E4D"/>
                </a:solidFill>
                <a:latin typeface="Montserrat"/>
              </a:rPr>
              <a:t>Examining sexuality and gender through power and space </a:t>
            </a:r>
          </a:p>
          <a:p>
            <a:pPr marL="579381" lvl="1" indent="-289690">
              <a:lnSpc>
                <a:spcPts val="3756"/>
              </a:lnSpc>
              <a:buFont typeface="Arial"/>
              <a:buChar char="•"/>
            </a:pPr>
            <a:r>
              <a:rPr lang="en-US" sz="2683">
                <a:solidFill>
                  <a:srgbClr val="745E4D"/>
                </a:solidFill>
                <a:latin typeface="Montserrat"/>
              </a:rPr>
              <a:t>Interrogating how heteronormativity is embedded within space</a:t>
            </a:r>
          </a:p>
        </p:txBody>
      </p:sp>
      <p:sp>
        <p:nvSpPr>
          <p:cNvPr id="12" name="TextBox 12"/>
          <p:cNvSpPr txBox="1"/>
          <p:nvPr/>
        </p:nvSpPr>
        <p:spPr>
          <a:xfrm>
            <a:off x="4291710" y="8035950"/>
            <a:ext cx="2894901" cy="356471"/>
          </a:xfrm>
          <a:prstGeom prst="rect">
            <a:avLst/>
          </a:prstGeom>
        </p:spPr>
        <p:txBody>
          <a:bodyPr lIns="0" tIns="0" rIns="0" bIns="0" rtlCol="0" anchor="t">
            <a:spAutoFit/>
          </a:bodyPr>
          <a:lstStyle/>
          <a:p>
            <a:pPr algn="ctr">
              <a:lnSpc>
                <a:spcPts val="2926"/>
              </a:lnSpc>
              <a:spcBef>
                <a:spcPct val="0"/>
              </a:spcBef>
            </a:pPr>
            <a:r>
              <a:rPr lang="en-US" sz="2090">
                <a:solidFill>
                  <a:srgbClr val="745E4D"/>
                </a:solidFill>
                <a:latin typeface="Montserrat"/>
              </a:rPr>
              <a:t>(Self &amp; Hudson, 2015)</a:t>
            </a:r>
          </a:p>
        </p:txBody>
      </p:sp>
      <p:sp>
        <p:nvSpPr>
          <p:cNvPr id="13" name="TextBox 13"/>
          <p:cNvSpPr txBox="1"/>
          <p:nvPr/>
        </p:nvSpPr>
        <p:spPr>
          <a:xfrm>
            <a:off x="8349501" y="5086350"/>
            <a:ext cx="6300415" cy="1893988"/>
          </a:xfrm>
          <a:prstGeom prst="rect">
            <a:avLst/>
          </a:prstGeom>
        </p:spPr>
        <p:txBody>
          <a:bodyPr lIns="0" tIns="0" rIns="0" bIns="0" rtlCol="0" anchor="t">
            <a:spAutoFit/>
          </a:bodyPr>
          <a:lstStyle/>
          <a:p>
            <a:pPr marL="579381" lvl="1" indent="-289690">
              <a:lnSpc>
                <a:spcPts val="3756"/>
              </a:lnSpc>
              <a:buFont typeface="Arial"/>
              <a:buChar char="•"/>
            </a:pPr>
            <a:r>
              <a:rPr lang="en-US" sz="2683">
                <a:solidFill>
                  <a:srgbClr val="745E4D"/>
                </a:solidFill>
                <a:latin typeface="Montserrat"/>
              </a:rPr>
              <a:t>The personal is political</a:t>
            </a:r>
          </a:p>
          <a:p>
            <a:pPr marL="579381" lvl="1" indent="-289690">
              <a:lnSpc>
                <a:spcPts val="3756"/>
              </a:lnSpc>
              <a:buFont typeface="Arial"/>
              <a:buChar char="•"/>
            </a:pPr>
            <a:r>
              <a:rPr lang="en-US" sz="2683">
                <a:solidFill>
                  <a:srgbClr val="745E4D"/>
                </a:solidFill>
                <a:latin typeface="Montserrat"/>
              </a:rPr>
              <a:t>Human emotions are socially active, reflecting systems of power</a:t>
            </a:r>
          </a:p>
        </p:txBody>
      </p:sp>
      <p:sp>
        <p:nvSpPr>
          <p:cNvPr id="14" name="TextBox 14"/>
          <p:cNvSpPr txBox="1"/>
          <p:nvPr/>
        </p:nvSpPr>
        <p:spPr>
          <a:xfrm>
            <a:off x="13335415" y="8035950"/>
            <a:ext cx="2329861" cy="356471"/>
          </a:xfrm>
          <a:prstGeom prst="rect">
            <a:avLst/>
          </a:prstGeom>
        </p:spPr>
        <p:txBody>
          <a:bodyPr lIns="0" tIns="0" rIns="0" bIns="0" rtlCol="0" anchor="t">
            <a:spAutoFit/>
          </a:bodyPr>
          <a:lstStyle/>
          <a:p>
            <a:pPr algn="ctr">
              <a:lnSpc>
                <a:spcPts val="2926"/>
              </a:lnSpc>
              <a:spcBef>
                <a:spcPct val="0"/>
              </a:spcBef>
            </a:pPr>
            <a:r>
              <a:rPr lang="en-US" sz="2090">
                <a:solidFill>
                  <a:srgbClr val="745E4D"/>
                </a:solidFill>
                <a:latin typeface="Montserrat"/>
              </a:rPr>
              <a:t>(Gorton, 2007)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3340" y="2073588"/>
            <a:ext cx="9359632" cy="4099890"/>
            <a:chOff x="0" y="0"/>
            <a:chExt cx="2465088" cy="1079807"/>
          </a:xfrm>
        </p:grpSpPr>
        <p:sp>
          <p:nvSpPr>
            <p:cNvPr id="3" name="Freeform 3"/>
            <p:cNvSpPr/>
            <p:nvPr/>
          </p:nvSpPr>
          <p:spPr>
            <a:xfrm>
              <a:off x="0" y="0"/>
              <a:ext cx="2465088" cy="1079807"/>
            </a:xfrm>
            <a:custGeom>
              <a:avLst/>
              <a:gdLst/>
              <a:ahLst/>
              <a:cxnLst/>
              <a:rect l="l" t="t" r="r" b="b"/>
              <a:pathLst>
                <a:path w="2465088" h="1079807">
                  <a:moveTo>
                    <a:pt x="0" y="0"/>
                  </a:moveTo>
                  <a:lnTo>
                    <a:pt x="2465088" y="0"/>
                  </a:lnTo>
                  <a:lnTo>
                    <a:pt x="2465088" y="1079807"/>
                  </a:lnTo>
                  <a:lnTo>
                    <a:pt x="0" y="1079807"/>
                  </a:lnTo>
                  <a:close/>
                </a:path>
              </a:pathLst>
            </a:custGeom>
            <a:solidFill>
              <a:srgbClr val="F8F2F0"/>
            </a:solidFill>
          </p:spPr>
          <p:txBody>
            <a:bodyPr/>
            <a:lstStyle/>
            <a:p>
              <a:endParaRPr lang="en-CA"/>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926"/>
                </a:lnSpc>
              </a:pPr>
              <a:endParaRPr/>
            </a:p>
          </p:txBody>
        </p:sp>
      </p:grpSp>
      <p:sp>
        <p:nvSpPr>
          <p:cNvPr id="5" name="Freeform 5"/>
          <p:cNvSpPr/>
          <p:nvPr/>
        </p:nvSpPr>
        <p:spPr>
          <a:xfrm>
            <a:off x="4096693" y="3277409"/>
            <a:ext cx="662919" cy="673869"/>
          </a:xfrm>
          <a:custGeom>
            <a:avLst/>
            <a:gdLst/>
            <a:ahLst/>
            <a:cxnLst/>
            <a:rect l="l" t="t" r="r" b="b"/>
            <a:pathLst>
              <a:path w="662919" h="673869">
                <a:moveTo>
                  <a:pt x="0" y="0"/>
                </a:moveTo>
                <a:lnTo>
                  <a:pt x="662919" y="0"/>
                </a:lnTo>
                <a:lnTo>
                  <a:pt x="662919" y="673869"/>
                </a:lnTo>
                <a:lnTo>
                  <a:pt x="0" y="6738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6" name="Freeform 6"/>
          <p:cNvSpPr/>
          <p:nvPr/>
        </p:nvSpPr>
        <p:spPr>
          <a:xfrm>
            <a:off x="8384507" y="3328797"/>
            <a:ext cx="790768" cy="689945"/>
          </a:xfrm>
          <a:custGeom>
            <a:avLst/>
            <a:gdLst/>
            <a:ahLst/>
            <a:cxnLst/>
            <a:rect l="l" t="t" r="r" b="b"/>
            <a:pathLst>
              <a:path w="790768" h="689945">
                <a:moveTo>
                  <a:pt x="0" y="0"/>
                </a:moveTo>
                <a:lnTo>
                  <a:pt x="790768" y="0"/>
                </a:lnTo>
                <a:lnTo>
                  <a:pt x="790768" y="689945"/>
                </a:lnTo>
                <a:lnTo>
                  <a:pt x="0" y="6899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Freeform 7"/>
          <p:cNvSpPr/>
          <p:nvPr/>
        </p:nvSpPr>
        <p:spPr>
          <a:xfrm>
            <a:off x="6141683" y="3277409"/>
            <a:ext cx="904065" cy="741333"/>
          </a:xfrm>
          <a:custGeom>
            <a:avLst/>
            <a:gdLst/>
            <a:ahLst/>
            <a:cxnLst/>
            <a:rect l="l" t="t" r="r" b="b"/>
            <a:pathLst>
              <a:path w="904065" h="741333">
                <a:moveTo>
                  <a:pt x="0" y="0"/>
                </a:moveTo>
                <a:lnTo>
                  <a:pt x="904065" y="0"/>
                </a:lnTo>
                <a:lnTo>
                  <a:pt x="904065" y="741333"/>
                </a:lnTo>
                <a:lnTo>
                  <a:pt x="0" y="7413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grpSp>
        <p:nvGrpSpPr>
          <p:cNvPr id="8" name="Group 8"/>
          <p:cNvGrpSpPr/>
          <p:nvPr/>
        </p:nvGrpSpPr>
        <p:grpSpPr>
          <a:xfrm>
            <a:off x="903340" y="6368215"/>
            <a:ext cx="9359632" cy="3405270"/>
            <a:chOff x="0" y="0"/>
            <a:chExt cx="2465088" cy="896861"/>
          </a:xfrm>
        </p:grpSpPr>
        <p:sp>
          <p:nvSpPr>
            <p:cNvPr id="9" name="Freeform 9"/>
            <p:cNvSpPr/>
            <p:nvPr/>
          </p:nvSpPr>
          <p:spPr>
            <a:xfrm>
              <a:off x="0" y="0"/>
              <a:ext cx="2465088" cy="896861"/>
            </a:xfrm>
            <a:custGeom>
              <a:avLst/>
              <a:gdLst/>
              <a:ahLst/>
              <a:cxnLst/>
              <a:rect l="l" t="t" r="r" b="b"/>
              <a:pathLst>
                <a:path w="2465088" h="896861">
                  <a:moveTo>
                    <a:pt x="0" y="0"/>
                  </a:moveTo>
                  <a:lnTo>
                    <a:pt x="2465088" y="0"/>
                  </a:lnTo>
                  <a:lnTo>
                    <a:pt x="2465088" y="896861"/>
                  </a:lnTo>
                  <a:lnTo>
                    <a:pt x="0" y="896861"/>
                  </a:lnTo>
                  <a:close/>
                </a:path>
              </a:pathLst>
            </a:custGeom>
            <a:solidFill>
              <a:srgbClr val="F8F7F4"/>
            </a:solidFill>
          </p:spPr>
          <p:txBody>
            <a:bodyPr/>
            <a:lstStyle/>
            <a:p>
              <a:endParaRPr lang="en-CA"/>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926"/>
                </a:lnSpc>
              </a:pPr>
              <a:endParaRPr/>
            </a:p>
          </p:txBody>
        </p:sp>
      </p:grpSp>
      <p:grpSp>
        <p:nvGrpSpPr>
          <p:cNvPr id="11" name="Group 11"/>
          <p:cNvGrpSpPr/>
          <p:nvPr/>
        </p:nvGrpSpPr>
        <p:grpSpPr>
          <a:xfrm>
            <a:off x="10891622" y="2073588"/>
            <a:ext cx="5822292" cy="4099890"/>
            <a:chOff x="0" y="0"/>
            <a:chExt cx="1533443" cy="1079807"/>
          </a:xfrm>
        </p:grpSpPr>
        <p:sp>
          <p:nvSpPr>
            <p:cNvPr id="12" name="Freeform 12"/>
            <p:cNvSpPr/>
            <p:nvPr/>
          </p:nvSpPr>
          <p:spPr>
            <a:xfrm>
              <a:off x="0" y="0"/>
              <a:ext cx="1533443" cy="1079807"/>
            </a:xfrm>
            <a:custGeom>
              <a:avLst/>
              <a:gdLst/>
              <a:ahLst/>
              <a:cxnLst/>
              <a:rect l="l" t="t" r="r" b="b"/>
              <a:pathLst>
                <a:path w="1533443" h="1079807">
                  <a:moveTo>
                    <a:pt x="0" y="0"/>
                  </a:moveTo>
                  <a:lnTo>
                    <a:pt x="1533443" y="0"/>
                  </a:lnTo>
                  <a:lnTo>
                    <a:pt x="1533443" y="1079807"/>
                  </a:lnTo>
                  <a:lnTo>
                    <a:pt x="0" y="1079807"/>
                  </a:lnTo>
                  <a:close/>
                </a:path>
              </a:pathLst>
            </a:custGeom>
            <a:solidFill>
              <a:srgbClr val="F8F2F0"/>
            </a:solidFill>
          </p:spPr>
          <p:txBody>
            <a:bodyPr/>
            <a:lstStyle/>
            <a:p>
              <a:endParaRPr lang="en-CA"/>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926"/>
                </a:lnSpc>
              </a:pPr>
              <a:endParaRPr/>
            </a:p>
          </p:txBody>
        </p:sp>
      </p:grpSp>
      <p:sp>
        <p:nvSpPr>
          <p:cNvPr id="14" name="Freeform 14"/>
          <p:cNvSpPr/>
          <p:nvPr/>
        </p:nvSpPr>
        <p:spPr>
          <a:xfrm>
            <a:off x="13454363" y="3277409"/>
            <a:ext cx="930166" cy="803431"/>
          </a:xfrm>
          <a:custGeom>
            <a:avLst/>
            <a:gdLst/>
            <a:ahLst/>
            <a:cxnLst/>
            <a:rect l="l" t="t" r="r" b="b"/>
            <a:pathLst>
              <a:path w="930166" h="803431">
                <a:moveTo>
                  <a:pt x="0" y="0"/>
                </a:moveTo>
                <a:lnTo>
                  <a:pt x="930166" y="0"/>
                </a:lnTo>
                <a:lnTo>
                  <a:pt x="930166" y="803431"/>
                </a:lnTo>
                <a:lnTo>
                  <a:pt x="0" y="8034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15" name="Group 15"/>
          <p:cNvGrpSpPr/>
          <p:nvPr/>
        </p:nvGrpSpPr>
        <p:grpSpPr>
          <a:xfrm>
            <a:off x="10927334" y="6368215"/>
            <a:ext cx="5786580" cy="3405270"/>
            <a:chOff x="0" y="0"/>
            <a:chExt cx="1524038" cy="896861"/>
          </a:xfrm>
        </p:grpSpPr>
        <p:sp>
          <p:nvSpPr>
            <p:cNvPr id="16" name="Freeform 16"/>
            <p:cNvSpPr/>
            <p:nvPr/>
          </p:nvSpPr>
          <p:spPr>
            <a:xfrm>
              <a:off x="0" y="0"/>
              <a:ext cx="1524038" cy="896861"/>
            </a:xfrm>
            <a:custGeom>
              <a:avLst/>
              <a:gdLst/>
              <a:ahLst/>
              <a:cxnLst/>
              <a:rect l="l" t="t" r="r" b="b"/>
              <a:pathLst>
                <a:path w="1524038" h="896861">
                  <a:moveTo>
                    <a:pt x="0" y="0"/>
                  </a:moveTo>
                  <a:lnTo>
                    <a:pt x="1524038" y="0"/>
                  </a:lnTo>
                  <a:lnTo>
                    <a:pt x="1524038" y="896861"/>
                  </a:lnTo>
                  <a:lnTo>
                    <a:pt x="0" y="896861"/>
                  </a:lnTo>
                  <a:close/>
                </a:path>
              </a:pathLst>
            </a:custGeom>
            <a:solidFill>
              <a:srgbClr val="F8F7F4"/>
            </a:solidFill>
          </p:spPr>
          <p:txBody>
            <a:bodyPr/>
            <a:lstStyle/>
            <a:p>
              <a:endParaRPr lang="en-CA"/>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926"/>
                </a:lnSpc>
              </a:pPr>
              <a:endParaRPr/>
            </a:p>
          </p:txBody>
        </p:sp>
      </p:grpSp>
      <p:grpSp>
        <p:nvGrpSpPr>
          <p:cNvPr id="18" name="Group 18"/>
          <p:cNvGrpSpPr/>
          <p:nvPr/>
        </p:nvGrpSpPr>
        <p:grpSpPr>
          <a:xfrm>
            <a:off x="12048453" y="6827526"/>
            <a:ext cx="3544342" cy="2430774"/>
            <a:chOff x="0" y="-76200"/>
            <a:chExt cx="4725789" cy="3241032"/>
          </a:xfrm>
        </p:grpSpPr>
        <p:sp>
          <p:nvSpPr>
            <p:cNvPr id="19" name="Freeform 19"/>
            <p:cNvSpPr/>
            <p:nvPr/>
          </p:nvSpPr>
          <p:spPr>
            <a:xfrm>
              <a:off x="1783838" y="1113027"/>
              <a:ext cx="1174562" cy="1215588"/>
            </a:xfrm>
            <a:custGeom>
              <a:avLst/>
              <a:gdLst/>
              <a:ahLst/>
              <a:cxnLst/>
              <a:rect l="l" t="t" r="r" b="b"/>
              <a:pathLst>
                <a:path w="1174562" h="1215588">
                  <a:moveTo>
                    <a:pt x="0" y="0"/>
                  </a:moveTo>
                  <a:lnTo>
                    <a:pt x="1174562" y="0"/>
                  </a:lnTo>
                  <a:lnTo>
                    <a:pt x="1174562" y="1215588"/>
                  </a:lnTo>
                  <a:lnTo>
                    <a:pt x="0" y="12155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20" name="TextBox 20"/>
            <p:cNvSpPr txBox="1"/>
            <p:nvPr/>
          </p:nvSpPr>
          <p:spPr>
            <a:xfrm>
              <a:off x="0" y="-76200"/>
              <a:ext cx="4725789" cy="903105"/>
            </a:xfrm>
            <a:prstGeom prst="rect">
              <a:avLst/>
            </a:prstGeom>
          </p:spPr>
          <p:txBody>
            <a:bodyPr lIns="0" tIns="0" rIns="0" bIns="0" rtlCol="0" anchor="t">
              <a:spAutoFit/>
            </a:bodyPr>
            <a:lstStyle/>
            <a:p>
              <a:pPr>
                <a:lnSpc>
                  <a:spcPts val="5716"/>
                </a:lnSpc>
              </a:pPr>
              <a:r>
                <a:rPr lang="en-US" sz="4083">
                  <a:solidFill>
                    <a:srgbClr val="745E4D"/>
                  </a:solidFill>
                  <a:latin typeface="Montserrat Medium"/>
                </a:rPr>
                <a:t>Data Analysis</a:t>
              </a:r>
            </a:p>
          </p:txBody>
        </p:sp>
        <p:sp>
          <p:nvSpPr>
            <p:cNvPr id="21" name="TextBox 21"/>
            <p:cNvSpPr txBox="1"/>
            <p:nvPr/>
          </p:nvSpPr>
          <p:spPr>
            <a:xfrm>
              <a:off x="315307" y="2563565"/>
              <a:ext cx="4410482" cy="601267"/>
            </a:xfrm>
            <a:prstGeom prst="rect">
              <a:avLst/>
            </a:prstGeom>
          </p:spPr>
          <p:txBody>
            <a:bodyPr wrap="square" lIns="0" tIns="0" rIns="0" bIns="0" rtlCol="0" anchor="t">
              <a:spAutoFit/>
            </a:bodyPr>
            <a:lstStyle/>
            <a:p>
              <a:pPr>
                <a:lnSpc>
                  <a:spcPts val="3756"/>
                </a:lnSpc>
              </a:pPr>
              <a:r>
                <a:rPr lang="en-US" sz="2683" dirty="0">
                  <a:solidFill>
                    <a:srgbClr val="745E4D"/>
                  </a:solidFill>
                  <a:latin typeface="Montserrat"/>
                </a:rPr>
                <a:t>Thematic Analysis</a:t>
              </a:r>
            </a:p>
          </p:txBody>
        </p:sp>
      </p:grpSp>
      <p:sp>
        <p:nvSpPr>
          <p:cNvPr id="22" name="Freeform 22"/>
          <p:cNvSpPr/>
          <p:nvPr/>
        </p:nvSpPr>
        <p:spPr>
          <a:xfrm>
            <a:off x="1532758" y="3119302"/>
            <a:ext cx="1045861" cy="899440"/>
          </a:xfrm>
          <a:custGeom>
            <a:avLst/>
            <a:gdLst/>
            <a:ahLst/>
            <a:cxnLst/>
            <a:rect l="l" t="t" r="r" b="b"/>
            <a:pathLst>
              <a:path w="1045861" h="899440">
                <a:moveTo>
                  <a:pt x="0" y="0"/>
                </a:moveTo>
                <a:lnTo>
                  <a:pt x="1045861" y="0"/>
                </a:lnTo>
                <a:lnTo>
                  <a:pt x="1045861" y="899440"/>
                </a:lnTo>
                <a:lnTo>
                  <a:pt x="0" y="8994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23" name="TextBox 23"/>
          <p:cNvSpPr txBox="1"/>
          <p:nvPr/>
        </p:nvSpPr>
        <p:spPr>
          <a:xfrm>
            <a:off x="1307841" y="493877"/>
            <a:ext cx="11265159" cy="996491"/>
          </a:xfrm>
          <a:prstGeom prst="rect">
            <a:avLst/>
          </a:prstGeom>
        </p:spPr>
        <p:txBody>
          <a:bodyPr wrap="square" lIns="0" tIns="0" rIns="0" bIns="0" rtlCol="0" anchor="t">
            <a:spAutoFit/>
          </a:bodyPr>
          <a:lstStyle/>
          <a:p>
            <a:pPr>
              <a:lnSpc>
                <a:spcPts val="8720"/>
              </a:lnSpc>
            </a:pPr>
            <a:r>
              <a:rPr lang="en-US" sz="6228" dirty="0">
                <a:solidFill>
                  <a:srgbClr val="745E4D"/>
                </a:solidFill>
                <a:latin typeface="RoxboroughCF Heavy"/>
              </a:rPr>
              <a:t>Research Process</a:t>
            </a:r>
          </a:p>
        </p:txBody>
      </p:sp>
      <p:sp>
        <p:nvSpPr>
          <p:cNvPr id="24" name="TextBox 24"/>
          <p:cNvSpPr txBox="1"/>
          <p:nvPr/>
        </p:nvSpPr>
        <p:spPr>
          <a:xfrm>
            <a:off x="1036291" y="4179179"/>
            <a:ext cx="2357735" cy="465238"/>
          </a:xfrm>
          <a:prstGeom prst="rect">
            <a:avLst/>
          </a:prstGeom>
        </p:spPr>
        <p:txBody>
          <a:bodyPr lIns="0" tIns="0" rIns="0" bIns="0" rtlCol="0" anchor="t">
            <a:spAutoFit/>
          </a:bodyPr>
          <a:lstStyle/>
          <a:p>
            <a:pPr>
              <a:lnSpc>
                <a:spcPts val="3756"/>
              </a:lnSpc>
            </a:pPr>
            <a:r>
              <a:rPr lang="en-US" sz="2683">
                <a:solidFill>
                  <a:srgbClr val="745E4D"/>
                </a:solidFill>
                <a:latin typeface="Montserrat"/>
              </a:rPr>
              <a:t>Consultations</a:t>
            </a:r>
          </a:p>
        </p:txBody>
      </p:sp>
      <p:sp>
        <p:nvSpPr>
          <p:cNvPr id="25" name="TextBox 25"/>
          <p:cNvSpPr txBox="1"/>
          <p:nvPr/>
        </p:nvSpPr>
        <p:spPr>
          <a:xfrm>
            <a:off x="3599859" y="4079466"/>
            <a:ext cx="1980366" cy="1417738"/>
          </a:xfrm>
          <a:prstGeom prst="rect">
            <a:avLst/>
          </a:prstGeom>
        </p:spPr>
        <p:txBody>
          <a:bodyPr lIns="0" tIns="0" rIns="0" bIns="0" rtlCol="0" anchor="t">
            <a:spAutoFit/>
          </a:bodyPr>
          <a:lstStyle/>
          <a:p>
            <a:pPr>
              <a:lnSpc>
                <a:spcPts val="3756"/>
              </a:lnSpc>
            </a:pPr>
            <a:r>
              <a:rPr lang="en-US" sz="2683">
                <a:solidFill>
                  <a:srgbClr val="745E4D"/>
                </a:solidFill>
                <a:latin typeface="Montserrat"/>
              </a:rPr>
              <a:t>Six Semi-Structured Interviews</a:t>
            </a:r>
          </a:p>
        </p:txBody>
      </p:sp>
      <p:sp>
        <p:nvSpPr>
          <p:cNvPr id="26" name="TextBox 26"/>
          <p:cNvSpPr txBox="1"/>
          <p:nvPr/>
        </p:nvSpPr>
        <p:spPr>
          <a:xfrm>
            <a:off x="7930017" y="4202012"/>
            <a:ext cx="1961831" cy="941488"/>
          </a:xfrm>
          <a:prstGeom prst="rect">
            <a:avLst/>
          </a:prstGeom>
        </p:spPr>
        <p:txBody>
          <a:bodyPr lIns="0" tIns="0" rIns="0" bIns="0" rtlCol="0" anchor="t">
            <a:spAutoFit/>
          </a:bodyPr>
          <a:lstStyle/>
          <a:p>
            <a:pPr>
              <a:lnSpc>
                <a:spcPts val="3756"/>
              </a:lnSpc>
            </a:pPr>
            <a:r>
              <a:rPr lang="en-US" sz="2683">
                <a:solidFill>
                  <a:srgbClr val="745E4D"/>
                </a:solidFill>
                <a:latin typeface="Montserrat"/>
              </a:rPr>
              <a:t>Reflexive Journalling</a:t>
            </a:r>
          </a:p>
        </p:txBody>
      </p:sp>
      <p:sp>
        <p:nvSpPr>
          <p:cNvPr id="27" name="TextBox 27"/>
          <p:cNvSpPr txBox="1"/>
          <p:nvPr/>
        </p:nvSpPr>
        <p:spPr>
          <a:xfrm>
            <a:off x="3219008" y="2161930"/>
            <a:ext cx="3950345" cy="696378"/>
          </a:xfrm>
          <a:prstGeom prst="rect">
            <a:avLst/>
          </a:prstGeom>
        </p:spPr>
        <p:txBody>
          <a:bodyPr lIns="0" tIns="0" rIns="0" bIns="0" rtlCol="0" anchor="t">
            <a:spAutoFit/>
          </a:bodyPr>
          <a:lstStyle/>
          <a:p>
            <a:pPr>
              <a:lnSpc>
                <a:spcPts val="5716"/>
              </a:lnSpc>
            </a:pPr>
            <a:r>
              <a:rPr lang="en-US" sz="4083">
                <a:solidFill>
                  <a:srgbClr val="745E4D"/>
                </a:solidFill>
                <a:latin typeface="Montserrat Medium"/>
              </a:rPr>
              <a:t>Research Tools</a:t>
            </a:r>
          </a:p>
        </p:txBody>
      </p:sp>
      <p:sp>
        <p:nvSpPr>
          <p:cNvPr id="28" name="TextBox 28"/>
          <p:cNvSpPr txBox="1"/>
          <p:nvPr/>
        </p:nvSpPr>
        <p:spPr>
          <a:xfrm>
            <a:off x="5640810" y="4179179"/>
            <a:ext cx="2112147" cy="941488"/>
          </a:xfrm>
          <a:prstGeom prst="rect">
            <a:avLst/>
          </a:prstGeom>
        </p:spPr>
        <p:txBody>
          <a:bodyPr lIns="0" tIns="0" rIns="0" bIns="0" rtlCol="0" anchor="t">
            <a:spAutoFit/>
          </a:bodyPr>
          <a:lstStyle/>
          <a:p>
            <a:pPr>
              <a:lnSpc>
                <a:spcPts val="3756"/>
              </a:lnSpc>
            </a:pPr>
            <a:r>
              <a:rPr lang="en-US" sz="2683">
                <a:solidFill>
                  <a:srgbClr val="745E4D"/>
                </a:solidFill>
                <a:latin typeface="Montserrat"/>
              </a:rPr>
              <a:t>Community Mapping</a:t>
            </a:r>
          </a:p>
        </p:txBody>
      </p:sp>
      <p:sp>
        <p:nvSpPr>
          <p:cNvPr id="29" name="TextBox 29"/>
          <p:cNvSpPr txBox="1"/>
          <p:nvPr/>
        </p:nvSpPr>
        <p:spPr>
          <a:xfrm>
            <a:off x="12246097" y="2281093"/>
            <a:ext cx="3346698" cy="696378"/>
          </a:xfrm>
          <a:prstGeom prst="rect">
            <a:avLst/>
          </a:prstGeom>
        </p:spPr>
        <p:txBody>
          <a:bodyPr lIns="0" tIns="0" rIns="0" bIns="0" rtlCol="0" anchor="t">
            <a:spAutoFit/>
          </a:bodyPr>
          <a:lstStyle/>
          <a:p>
            <a:pPr>
              <a:lnSpc>
                <a:spcPts val="5716"/>
              </a:lnSpc>
            </a:pPr>
            <a:r>
              <a:rPr lang="en-US" sz="4083">
                <a:solidFill>
                  <a:srgbClr val="745E4D"/>
                </a:solidFill>
                <a:latin typeface="Montserrat Medium"/>
              </a:rPr>
              <a:t>Recruitment</a:t>
            </a:r>
          </a:p>
        </p:txBody>
      </p:sp>
      <p:sp>
        <p:nvSpPr>
          <p:cNvPr id="30" name="TextBox 30"/>
          <p:cNvSpPr txBox="1"/>
          <p:nvPr/>
        </p:nvSpPr>
        <p:spPr>
          <a:xfrm>
            <a:off x="3599859" y="6496224"/>
            <a:ext cx="3188643" cy="696378"/>
          </a:xfrm>
          <a:prstGeom prst="rect">
            <a:avLst/>
          </a:prstGeom>
        </p:spPr>
        <p:txBody>
          <a:bodyPr lIns="0" tIns="0" rIns="0" bIns="0" rtlCol="0" anchor="t">
            <a:spAutoFit/>
          </a:bodyPr>
          <a:lstStyle/>
          <a:p>
            <a:pPr>
              <a:lnSpc>
                <a:spcPts val="5716"/>
              </a:lnSpc>
            </a:pPr>
            <a:r>
              <a:rPr lang="en-US" sz="4083">
                <a:solidFill>
                  <a:srgbClr val="745E4D"/>
                </a:solidFill>
                <a:latin typeface="Montserrat Medium"/>
              </a:rPr>
              <a:t>Participants</a:t>
            </a:r>
          </a:p>
        </p:txBody>
      </p:sp>
      <p:sp>
        <p:nvSpPr>
          <p:cNvPr id="31" name="TextBox 31"/>
          <p:cNvSpPr txBox="1"/>
          <p:nvPr/>
        </p:nvSpPr>
        <p:spPr>
          <a:xfrm>
            <a:off x="11891107" y="4317591"/>
            <a:ext cx="4654504" cy="941488"/>
          </a:xfrm>
          <a:prstGeom prst="rect">
            <a:avLst/>
          </a:prstGeom>
        </p:spPr>
        <p:txBody>
          <a:bodyPr lIns="0" tIns="0" rIns="0" bIns="0" rtlCol="0" anchor="t">
            <a:spAutoFit/>
          </a:bodyPr>
          <a:lstStyle/>
          <a:p>
            <a:pPr>
              <a:lnSpc>
                <a:spcPts val="3756"/>
              </a:lnSpc>
            </a:pPr>
            <a:r>
              <a:rPr lang="en-US" sz="2683">
                <a:solidFill>
                  <a:srgbClr val="745E4D"/>
                </a:solidFill>
                <a:latin typeface="Montserrat"/>
              </a:rPr>
              <a:t>Centre for Newcomers, Community Partner</a:t>
            </a:r>
          </a:p>
        </p:txBody>
      </p:sp>
      <p:sp>
        <p:nvSpPr>
          <p:cNvPr id="32" name="TextBox 32"/>
          <p:cNvSpPr txBox="1"/>
          <p:nvPr/>
        </p:nvSpPr>
        <p:spPr>
          <a:xfrm>
            <a:off x="1199842" y="7478353"/>
            <a:ext cx="8460219" cy="1980347"/>
          </a:xfrm>
          <a:prstGeom prst="rect">
            <a:avLst/>
          </a:prstGeom>
        </p:spPr>
        <p:txBody>
          <a:bodyPr lIns="0" tIns="0" rIns="0" bIns="0" rtlCol="0" anchor="t">
            <a:spAutoFit/>
          </a:bodyPr>
          <a:lstStyle/>
          <a:p>
            <a:pPr marL="493023" lvl="1" indent="-246511">
              <a:lnSpc>
                <a:spcPts val="3196"/>
              </a:lnSpc>
              <a:buFont typeface="Arial"/>
              <a:buChar char="•"/>
            </a:pPr>
            <a:r>
              <a:rPr lang="en-US" sz="2283">
                <a:solidFill>
                  <a:srgbClr val="745E4D"/>
                </a:solidFill>
                <a:latin typeface="Montserrat"/>
              </a:rPr>
              <a:t>Ages 19-29</a:t>
            </a:r>
          </a:p>
          <a:p>
            <a:pPr marL="493023" lvl="1" indent="-246511">
              <a:lnSpc>
                <a:spcPts val="3196"/>
              </a:lnSpc>
              <a:buFont typeface="Arial"/>
              <a:buChar char="•"/>
            </a:pPr>
            <a:r>
              <a:rPr lang="en-US" sz="2283">
                <a:solidFill>
                  <a:srgbClr val="745E4D"/>
                </a:solidFill>
                <a:latin typeface="Montserrat"/>
              </a:rPr>
              <a:t>Lesbian, Gay, Bisexual, Transgender, Queer, and Other Sexual and Gender Diverse Identities</a:t>
            </a:r>
          </a:p>
          <a:p>
            <a:pPr marL="493023" lvl="1" indent="-246511">
              <a:lnSpc>
                <a:spcPts val="3196"/>
              </a:lnSpc>
              <a:buFont typeface="Arial"/>
              <a:buChar char="•"/>
            </a:pPr>
            <a:r>
              <a:rPr lang="en-US" sz="2283">
                <a:solidFill>
                  <a:srgbClr val="745E4D"/>
                </a:solidFill>
                <a:latin typeface="Montserrat"/>
              </a:rPr>
              <a:t>Immigrant, refugee, newcomer who has been in Calgary for 3-36 months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34114" y="3341975"/>
            <a:ext cx="3616821" cy="1177216"/>
          </a:xfrm>
          <a:prstGeom prst="rect">
            <a:avLst/>
          </a:prstGeom>
        </p:spPr>
        <p:txBody>
          <a:bodyPr lIns="0" tIns="0" rIns="0" bIns="0" rtlCol="0" anchor="t">
            <a:spAutoFit/>
          </a:bodyPr>
          <a:lstStyle/>
          <a:p>
            <a:pPr>
              <a:lnSpc>
                <a:spcPts val="9664"/>
              </a:lnSpc>
            </a:pPr>
            <a:r>
              <a:rPr lang="en-US" sz="6902">
                <a:solidFill>
                  <a:srgbClr val="745E4D"/>
                </a:solidFill>
                <a:latin typeface="RoxboroughCF Bold"/>
              </a:rPr>
              <a:t>Findings</a:t>
            </a:r>
          </a:p>
        </p:txBody>
      </p:sp>
      <p:sp>
        <p:nvSpPr>
          <p:cNvPr id="3" name="TextBox 3"/>
          <p:cNvSpPr txBox="1"/>
          <p:nvPr/>
        </p:nvSpPr>
        <p:spPr>
          <a:xfrm>
            <a:off x="1028700" y="4878174"/>
            <a:ext cx="8115300" cy="679450"/>
          </a:xfrm>
          <a:prstGeom prst="rect">
            <a:avLst/>
          </a:prstGeom>
        </p:spPr>
        <p:txBody>
          <a:bodyPr lIns="0" tIns="0" rIns="0" bIns="0" rtlCol="0" anchor="t">
            <a:spAutoFit/>
          </a:bodyPr>
          <a:lstStyle/>
          <a:p>
            <a:pPr marL="431800" lvl="1">
              <a:lnSpc>
                <a:spcPts val="5600"/>
              </a:lnSpc>
            </a:pPr>
            <a:r>
              <a:rPr lang="en-US" sz="4000" dirty="0">
                <a:solidFill>
                  <a:srgbClr val="745E4D"/>
                </a:solidFill>
                <a:latin typeface="Montserrat"/>
              </a:rPr>
              <a:t>1. Experiences of Violence</a:t>
            </a:r>
          </a:p>
        </p:txBody>
      </p:sp>
      <p:sp>
        <p:nvSpPr>
          <p:cNvPr id="4" name="TextBox 4"/>
          <p:cNvSpPr txBox="1"/>
          <p:nvPr/>
        </p:nvSpPr>
        <p:spPr>
          <a:xfrm>
            <a:off x="1942736" y="5791486"/>
            <a:ext cx="6004707" cy="3041650"/>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745E4D"/>
                </a:solidFill>
                <a:latin typeface="Montserrat"/>
              </a:rPr>
              <a:t>Many participants have reported adverse experiences of being LGBTQ+ in their countries of origin</a:t>
            </a:r>
          </a:p>
          <a:p>
            <a:pPr marL="539749" lvl="1" indent="-269875">
              <a:lnSpc>
                <a:spcPts val="3499"/>
              </a:lnSpc>
              <a:buFont typeface="Arial"/>
              <a:buChar char="•"/>
            </a:pPr>
            <a:r>
              <a:rPr lang="en-US" sz="2499">
                <a:solidFill>
                  <a:srgbClr val="745E4D"/>
                </a:solidFill>
                <a:latin typeface="Montserrat"/>
              </a:rPr>
              <a:t>Some participants discuss experiences of structural violence in Canada</a:t>
            </a:r>
          </a:p>
        </p:txBody>
      </p:sp>
      <p:grpSp>
        <p:nvGrpSpPr>
          <p:cNvPr id="5" name="Group 5"/>
          <p:cNvGrpSpPr/>
          <p:nvPr/>
        </p:nvGrpSpPr>
        <p:grpSpPr>
          <a:xfrm>
            <a:off x="9052171" y="1332923"/>
            <a:ext cx="8704612" cy="7357898"/>
            <a:chOff x="0" y="0"/>
            <a:chExt cx="2031767" cy="1717427"/>
          </a:xfrm>
        </p:grpSpPr>
        <p:sp>
          <p:nvSpPr>
            <p:cNvPr id="6" name="Freeform 6"/>
            <p:cNvSpPr/>
            <p:nvPr/>
          </p:nvSpPr>
          <p:spPr>
            <a:xfrm>
              <a:off x="0" y="0"/>
              <a:ext cx="2031767" cy="1717427"/>
            </a:xfrm>
            <a:custGeom>
              <a:avLst/>
              <a:gdLst/>
              <a:ahLst/>
              <a:cxnLst/>
              <a:rect l="l" t="t" r="r" b="b"/>
              <a:pathLst>
                <a:path w="2031767" h="1717427">
                  <a:moveTo>
                    <a:pt x="0" y="0"/>
                  </a:moveTo>
                  <a:lnTo>
                    <a:pt x="2031767" y="0"/>
                  </a:lnTo>
                  <a:lnTo>
                    <a:pt x="2031767" y="1717427"/>
                  </a:lnTo>
                  <a:lnTo>
                    <a:pt x="0" y="1717427"/>
                  </a:lnTo>
                  <a:close/>
                </a:path>
              </a:pathLst>
            </a:custGeom>
            <a:solidFill>
              <a:srgbClr val="745E4D"/>
            </a:solidFill>
          </p:spPr>
          <p:txBody>
            <a:bodyPr/>
            <a:lstStyle/>
            <a:p>
              <a:endParaRPr lang="en-CA"/>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926"/>
                </a:lnSpc>
              </a:pPr>
              <a:endParaRPr/>
            </a:p>
          </p:txBody>
        </p:sp>
      </p:grpSp>
      <p:grpSp>
        <p:nvGrpSpPr>
          <p:cNvPr id="8" name="Group 8"/>
          <p:cNvGrpSpPr/>
          <p:nvPr/>
        </p:nvGrpSpPr>
        <p:grpSpPr>
          <a:xfrm>
            <a:off x="8693771" y="856579"/>
            <a:ext cx="8704612" cy="7432460"/>
            <a:chOff x="0" y="0"/>
            <a:chExt cx="2031767" cy="1734831"/>
          </a:xfrm>
        </p:grpSpPr>
        <p:sp>
          <p:nvSpPr>
            <p:cNvPr id="9" name="Freeform 9"/>
            <p:cNvSpPr/>
            <p:nvPr/>
          </p:nvSpPr>
          <p:spPr>
            <a:xfrm>
              <a:off x="0" y="0"/>
              <a:ext cx="2031767" cy="1734831"/>
            </a:xfrm>
            <a:custGeom>
              <a:avLst/>
              <a:gdLst/>
              <a:ahLst/>
              <a:cxnLst/>
              <a:rect l="l" t="t" r="r" b="b"/>
              <a:pathLst>
                <a:path w="2031767" h="1734831">
                  <a:moveTo>
                    <a:pt x="0" y="0"/>
                  </a:moveTo>
                  <a:lnTo>
                    <a:pt x="2031767" y="0"/>
                  </a:lnTo>
                  <a:lnTo>
                    <a:pt x="2031767" y="1734831"/>
                  </a:lnTo>
                  <a:lnTo>
                    <a:pt x="0" y="1734831"/>
                  </a:lnTo>
                  <a:close/>
                </a:path>
              </a:pathLst>
            </a:custGeom>
            <a:solidFill>
              <a:srgbClr val="B8A08C"/>
            </a:solidFill>
          </p:spPr>
          <p:txBody>
            <a:bodyPr/>
            <a:lstStyle/>
            <a:p>
              <a:endParaRPr lang="en-CA"/>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926"/>
                </a:lnSpc>
              </a:pPr>
              <a:endParaRPr/>
            </a:p>
          </p:txBody>
        </p:sp>
      </p:grpSp>
      <p:sp>
        <p:nvSpPr>
          <p:cNvPr id="11" name="TextBox 11"/>
          <p:cNvSpPr txBox="1"/>
          <p:nvPr/>
        </p:nvSpPr>
        <p:spPr>
          <a:xfrm>
            <a:off x="12205857" y="5540019"/>
            <a:ext cx="6775494" cy="387968"/>
          </a:xfrm>
          <a:prstGeom prst="rect">
            <a:avLst/>
          </a:prstGeom>
        </p:spPr>
        <p:txBody>
          <a:bodyPr lIns="0" tIns="0" rIns="0" bIns="0" rtlCol="0" anchor="t">
            <a:spAutoFit/>
          </a:bodyPr>
          <a:lstStyle/>
          <a:p>
            <a:pPr algn="ctr">
              <a:lnSpc>
                <a:spcPts val="3159"/>
              </a:lnSpc>
            </a:pPr>
            <a:r>
              <a:rPr lang="en-US" sz="2256">
                <a:solidFill>
                  <a:srgbClr val="FFFFFF"/>
                </a:solidFill>
                <a:latin typeface="Montserrat Bold"/>
              </a:rPr>
              <a:t>Chase, Bahamas</a:t>
            </a:r>
          </a:p>
        </p:txBody>
      </p:sp>
      <p:sp>
        <p:nvSpPr>
          <p:cNvPr id="12" name="TextBox 12"/>
          <p:cNvSpPr txBox="1"/>
          <p:nvPr/>
        </p:nvSpPr>
        <p:spPr>
          <a:xfrm>
            <a:off x="8856588" y="3725079"/>
            <a:ext cx="8237920" cy="1655532"/>
          </a:xfrm>
          <a:prstGeom prst="rect">
            <a:avLst/>
          </a:prstGeom>
        </p:spPr>
        <p:txBody>
          <a:bodyPr lIns="0" tIns="0" rIns="0" bIns="0" rtlCol="0" anchor="t">
            <a:spAutoFit/>
          </a:bodyPr>
          <a:lstStyle/>
          <a:p>
            <a:pPr algn="ctr">
              <a:lnSpc>
                <a:spcPts val="2670"/>
              </a:lnSpc>
              <a:spcBef>
                <a:spcPct val="0"/>
              </a:spcBef>
            </a:pPr>
            <a:r>
              <a:rPr lang="en-US" sz="1907">
                <a:solidFill>
                  <a:srgbClr val="FFFFFF"/>
                </a:solidFill>
                <a:latin typeface="Montserrat"/>
              </a:rPr>
              <a:t>“There's [no protection]. Like how it is in the Bahamas [is] if you're gay and you're beaten up like nearly half to death and you go to a police station to report it, either your file is going to get lost, or the cops are going to laugh at you. Your life isn't counted for and there are no protections afforded to you at all.”</a:t>
            </a:r>
          </a:p>
        </p:txBody>
      </p:sp>
      <p:sp>
        <p:nvSpPr>
          <p:cNvPr id="13" name="TextBox 13"/>
          <p:cNvSpPr txBox="1"/>
          <p:nvPr/>
        </p:nvSpPr>
        <p:spPr>
          <a:xfrm>
            <a:off x="9021380" y="1090313"/>
            <a:ext cx="8237920" cy="1988709"/>
          </a:xfrm>
          <a:prstGeom prst="rect">
            <a:avLst/>
          </a:prstGeom>
        </p:spPr>
        <p:txBody>
          <a:bodyPr lIns="0" tIns="0" rIns="0" bIns="0" rtlCol="0" anchor="t">
            <a:spAutoFit/>
          </a:bodyPr>
          <a:lstStyle/>
          <a:p>
            <a:pPr algn="ctr">
              <a:lnSpc>
                <a:spcPts val="2670"/>
              </a:lnSpc>
              <a:spcBef>
                <a:spcPct val="0"/>
              </a:spcBef>
            </a:pPr>
            <a:r>
              <a:rPr lang="en-US" sz="1907">
                <a:solidFill>
                  <a:srgbClr val="FFFFFF"/>
                </a:solidFill>
                <a:latin typeface="Montserrat"/>
              </a:rPr>
              <a:t>“In Uganda, things are different as compared to how things are done here in Canada. There is a law that was passed by the government just recently and it was a ban to all LGBTQ people. Anyone identifying as part of the LGBTQ community, you were not allowed, to express, to show yourself to the public or else you're gonna face imprisonment.”</a:t>
            </a:r>
          </a:p>
        </p:txBody>
      </p:sp>
      <p:sp>
        <p:nvSpPr>
          <p:cNvPr id="14" name="TextBox 14"/>
          <p:cNvSpPr txBox="1"/>
          <p:nvPr/>
        </p:nvSpPr>
        <p:spPr>
          <a:xfrm>
            <a:off x="12205857" y="3203761"/>
            <a:ext cx="6775494" cy="387968"/>
          </a:xfrm>
          <a:prstGeom prst="rect">
            <a:avLst/>
          </a:prstGeom>
        </p:spPr>
        <p:txBody>
          <a:bodyPr lIns="0" tIns="0" rIns="0" bIns="0" rtlCol="0" anchor="t">
            <a:spAutoFit/>
          </a:bodyPr>
          <a:lstStyle/>
          <a:p>
            <a:pPr algn="ctr">
              <a:lnSpc>
                <a:spcPts val="3159"/>
              </a:lnSpc>
            </a:pPr>
            <a:r>
              <a:rPr lang="en-US" sz="2256">
                <a:solidFill>
                  <a:srgbClr val="FFFFFF"/>
                </a:solidFill>
                <a:latin typeface="Montserrat Bold"/>
              </a:rPr>
              <a:t>Acline, Uganda</a:t>
            </a:r>
          </a:p>
        </p:txBody>
      </p:sp>
      <p:sp>
        <p:nvSpPr>
          <p:cNvPr id="15" name="TextBox 15"/>
          <p:cNvSpPr txBox="1"/>
          <p:nvPr/>
        </p:nvSpPr>
        <p:spPr>
          <a:xfrm>
            <a:off x="8856588" y="6099436"/>
            <a:ext cx="8237920" cy="1655532"/>
          </a:xfrm>
          <a:prstGeom prst="rect">
            <a:avLst/>
          </a:prstGeom>
        </p:spPr>
        <p:txBody>
          <a:bodyPr lIns="0" tIns="0" rIns="0" bIns="0" rtlCol="0" anchor="t">
            <a:spAutoFit/>
          </a:bodyPr>
          <a:lstStyle/>
          <a:p>
            <a:pPr algn="ctr">
              <a:lnSpc>
                <a:spcPts val="2670"/>
              </a:lnSpc>
              <a:spcBef>
                <a:spcPct val="0"/>
              </a:spcBef>
            </a:pPr>
            <a:r>
              <a:rPr lang="en-US" sz="1907">
                <a:solidFill>
                  <a:srgbClr val="FFFFFF"/>
                </a:solidFill>
                <a:latin typeface="Montserrat"/>
              </a:rPr>
              <a:t>“As an immigrant, sometimes it gets so hard and frustrating, especially the work stuff or sometimes you just get tired…just getting tired and paying the bills up there to be paid and sometimes you feel, I feel like the the money is not enough and stuff.”</a:t>
            </a:r>
          </a:p>
        </p:txBody>
      </p:sp>
      <p:sp>
        <p:nvSpPr>
          <p:cNvPr id="16" name="TextBox 16"/>
          <p:cNvSpPr txBox="1"/>
          <p:nvPr/>
        </p:nvSpPr>
        <p:spPr>
          <a:xfrm>
            <a:off x="12205857" y="7707343"/>
            <a:ext cx="6775494" cy="387968"/>
          </a:xfrm>
          <a:prstGeom prst="rect">
            <a:avLst/>
          </a:prstGeom>
        </p:spPr>
        <p:txBody>
          <a:bodyPr lIns="0" tIns="0" rIns="0" bIns="0" rtlCol="0" anchor="t">
            <a:spAutoFit/>
          </a:bodyPr>
          <a:lstStyle/>
          <a:p>
            <a:pPr algn="ctr">
              <a:lnSpc>
                <a:spcPts val="3159"/>
              </a:lnSpc>
            </a:pPr>
            <a:r>
              <a:rPr lang="en-US" sz="2256">
                <a:solidFill>
                  <a:srgbClr val="FFFFFF"/>
                </a:solidFill>
                <a:latin typeface="Montserrat Bold"/>
              </a:rPr>
              <a:t>Rabbit, Kenya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59736" y="430658"/>
            <a:ext cx="8704612" cy="7039714"/>
            <a:chOff x="0" y="0"/>
            <a:chExt cx="2031767" cy="1643159"/>
          </a:xfrm>
        </p:grpSpPr>
        <p:sp>
          <p:nvSpPr>
            <p:cNvPr id="3" name="Freeform 3"/>
            <p:cNvSpPr/>
            <p:nvPr/>
          </p:nvSpPr>
          <p:spPr>
            <a:xfrm>
              <a:off x="0" y="0"/>
              <a:ext cx="2031767" cy="1643159"/>
            </a:xfrm>
            <a:custGeom>
              <a:avLst/>
              <a:gdLst/>
              <a:ahLst/>
              <a:cxnLst/>
              <a:rect l="l" t="t" r="r" b="b"/>
              <a:pathLst>
                <a:path w="2031767" h="1643159">
                  <a:moveTo>
                    <a:pt x="0" y="0"/>
                  </a:moveTo>
                  <a:lnTo>
                    <a:pt x="2031767" y="0"/>
                  </a:lnTo>
                  <a:lnTo>
                    <a:pt x="2031767" y="1643159"/>
                  </a:lnTo>
                  <a:lnTo>
                    <a:pt x="0" y="1643159"/>
                  </a:lnTo>
                  <a:close/>
                </a:path>
              </a:pathLst>
            </a:custGeom>
            <a:solidFill>
              <a:srgbClr val="5B4F47"/>
            </a:solidFill>
          </p:spPr>
          <p:txBody>
            <a:bodyPr/>
            <a:lstStyle/>
            <a:p>
              <a:endParaRPr lang="en-CA"/>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926"/>
                </a:lnSpc>
              </a:pPr>
              <a:endParaRPr/>
            </a:p>
          </p:txBody>
        </p:sp>
      </p:grpSp>
      <p:sp>
        <p:nvSpPr>
          <p:cNvPr id="5" name="Freeform 5"/>
          <p:cNvSpPr/>
          <p:nvPr/>
        </p:nvSpPr>
        <p:spPr>
          <a:xfrm>
            <a:off x="8803430" y="265859"/>
            <a:ext cx="8923250" cy="6692437"/>
          </a:xfrm>
          <a:custGeom>
            <a:avLst/>
            <a:gdLst/>
            <a:ahLst/>
            <a:cxnLst/>
            <a:rect l="l" t="t" r="r" b="b"/>
            <a:pathLst>
              <a:path w="8923250" h="6692437">
                <a:moveTo>
                  <a:pt x="0" y="0"/>
                </a:moveTo>
                <a:lnTo>
                  <a:pt x="8923249" y="0"/>
                </a:lnTo>
                <a:lnTo>
                  <a:pt x="8923249" y="6692437"/>
                </a:lnTo>
                <a:lnTo>
                  <a:pt x="0" y="6692437"/>
                </a:lnTo>
                <a:lnTo>
                  <a:pt x="0" y="0"/>
                </a:lnTo>
                <a:close/>
              </a:path>
            </a:pathLst>
          </a:custGeom>
          <a:blipFill>
            <a:blip r:embed="rId2"/>
            <a:stretch>
              <a:fillRect/>
            </a:stretch>
          </a:blipFill>
        </p:spPr>
        <p:txBody>
          <a:bodyPr/>
          <a:lstStyle/>
          <a:p>
            <a:endParaRPr lang="en-CA"/>
          </a:p>
        </p:txBody>
      </p:sp>
      <p:sp>
        <p:nvSpPr>
          <p:cNvPr id="6" name="TextBox 6"/>
          <p:cNvSpPr txBox="1"/>
          <p:nvPr/>
        </p:nvSpPr>
        <p:spPr>
          <a:xfrm>
            <a:off x="1534114" y="3341975"/>
            <a:ext cx="3616821" cy="1177216"/>
          </a:xfrm>
          <a:prstGeom prst="rect">
            <a:avLst/>
          </a:prstGeom>
        </p:spPr>
        <p:txBody>
          <a:bodyPr lIns="0" tIns="0" rIns="0" bIns="0" rtlCol="0" anchor="t">
            <a:spAutoFit/>
          </a:bodyPr>
          <a:lstStyle/>
          <a:p>
            <a:pPr>
              <a:lnSpc>
                <a:spcPts val="9664"/>
              </a:lnSpc>
            </a:pPr>
            <a:r>
              <a:rPr lang="en-US" sz="6902">
                <a:solidFill>
                  <a:srgbClr val="745E4D"/>
                </a:solidFill>
                <a:latin typeface="RoxboroughCF Bold"/>
              </a:rPr>
              <a:t>Findings</a:t>
            </a:r>
          </a:p>
        </p:txBody>
      </p:sp>
      <p:sp>
        <p:nvSpPr>
          <p:cNvPr id="7" name="TextBox 7"/>
          <p:cNvSpPr txBox="1"/>
          <p:nvPr/>
        </p:nvSpPr>
        <p:spPr>
          <a:xfrm>
            <a:off x="1028700" y="4878174"/>
            <a:ext cx="8115300" cy="679450"/>
          </a:xfrm>
          <a:prstGeom prst="rect">
            <a:avLst/>
          </a:prstGeom>
        </p:spPr>
        <p:txBody>
          <a:bodyPr lIns="0" tIns="0" rIns="0" bIns="0" rtlCol="0" anchor="t">
            <a:spAutoFit/>
          </a:bodyPr>
          <a:lstStyle/>
          <a:p>
            <a:pPr>
              <a:lnSpc>
                <a:spcPts val="5600"/>
              </a:lnSpc>
            </a:pPr>
            <a:r>
              <a:rPr lang="en-US" sz="4000">
                <a:solidFill>
                  <a:srgbClr val="745E4D"/>
                </a:solidFill>
                <a:latin typeface="Montserrat"/>
              </a:rPr>
              <a:t>  2. Experiences of Unsafety</a:t>
            </a:r>
          </a:p>
        </p:txBody>
      </p:sp>
      <p:sp>
        <p:nvSpPr>
          <p:cNvPr id="8" name="TextBox 8"/>
          <p:cNvSpPr txBox="1"/>
          <p:nvPr/>
        </p:nvSpPr>
        <p:spPr>
          <a:xfrm>
            <a:off x="1942736" y="5791486"/>
            <a:ext cx="6004707" cy="3917950"/>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745E4D"/>
                </a:solidFill>
                <a:latin typeface="Montserrat"/>
              </a:rPr>
              <a:t>All participants recall experiences of unsafety in numerous spaces</a:t>
            </a:r>
          </a:p>
          <a:p>
            <a:pPr marL="539749" lvl="1" indent="-269875">
              <a:lnSpc>
                <a:spcPts val="3499"/>
              </a:lnSpc>
              <a:buFont typeface="Arial"/>
              <a:buChar char="•"/>
            </a:pPr>
            <a:r>
              <a:rPr lang="en-US" sz="2499">
                <a:solidFill>
                  <a:srgbClr val="745E4D"/>
                </a:solidFill>
                <a:latin typeface="Montserrat"/>
              </a:rPr>
              <a:t>Participants describe experiences of unsafety as feeling excluded or ostracized</a:t>
            </a:r>
          </a:p>
          <a:p>
            <a:pPr marL="539749" lvl="1" indent="-269875">
              <a:lnSpc>
                <a:spcPts val="3499"/>
              </a:lnSpc>
              <a:buFont typeface="Arial"/>
              <a:buChar char="•"/>
            </a:pPr>
            <a:r>
              <a:rPr lang="en-US" sz="2499">
                <a:solidFill>
                  <a:srgbClr val="745E4D"/>
                </a:solidFill>
                <a:latin typeface="Montserrat"/>
              </a:rPr>
              <a:t>Others describe it as a fear of being attacked and an ongoing sense that someone is watching them</a:t>
            </a:r>
          </a:p>
        </p:txBody>
      </p:sp>
      <p:sp>
        <p:nvSpPr>
          <p:cNvPr id="9" name="TextBox 9"/>
          <p:cNvSpPr txBox="1"/>
          <p:nvPr/>
        </p:nvSpPr>
        <p:spPr>
          <a:xfrm>
            <a:off x="12000857" y="9593830"/>
            <a:ext cx="3183138" cy="339725"/>
          </a:xfrm>
          <a:prstGeom prst="rect">
            <a:avLst/>
          </a:prstGeom>
        </p:spPr>
        <p:txBody>
          <a:bodyPr lIns="0" tIns="0" rIns="0" bIns="0" rtlCol="0" anchor="t">
            <a:spAutoFit/>
          </a:bodyPr>
          <a:lstStyle/>
          <a:p>
            <a:pPr>
              <a:lnSpc>
                <a:spcPts val="2800"/>
              </a:lnSpc>
            </a:pPr>
            <a:r>
              <a:rPr lang="en-US" sz="2000">
                <a:solidFill>
                  <a:srgbClr val="5B4F47"/>
                </a:solidFill>
                <a:latin typeface="Montserrat Bold"/>
              </a:rPr>
              <a:t>Courtney, Uganda</a:t>
            </a:r>
          </a:p>
        </p:txBody>
      </p:sp>
      <p:sp>
        <p:nvSpPr>
          <p:cNvPr id="10" name="TextBox 10"/>
          <p:cNvSpPr txBox="1"/>
          <p:nvPr/>
        </p:nvSpPr>
        <p:spPr>
          <a:xfrm>
            <a:off x="9359736" y="7608184"/>
            <a:ext cx="8181775" cy="2325370"/>
          </a:xfrm>
          <a:prstGeom prst="rect">
            <a:avLst/>
          </a:prstGeom>
        </p:spPr>
        <p:txBody>
          <a:bodyPr lIns="0" tIns="0" rIns="0" bIns="0" rtlCol="0" anchor="t">
            <a:spAutoFit/>
          </a:bodyPr>
          <a:lstStyle/>
          <a:p>
            <a:pPr algn="just">
              <a:lnSpc>
                <a:spcPts val="3080"/>
              </a:lnSpc>
            </a:pPr>
            <a:r>
              <a:rPr lang="en-US" sz="2200">
                <a:solidFill>
                  <a:srgbClr val="745E4D"/>
                </a:solidFill>
                <a:latin typeface="Montserrat"/>
              </a:rPr>
              <a:t>Unsafe Space</a:t>
            </a:r>
          </a:p>
          <a:p>
            <a:pPr marL="474981" lvl="1" indent="-237491" algn="just">
              <a:lnSpc>
                <a:spcPts val="3080"/>
              </a:lnSpc>
              <a:buFont typeface="Arial"/>
              <a:buChar char="•"/>
            </a:pPr>
            <a:r>
              <a:rPr lang="en-US" sz="2200">
                <a:solidFill>
                  <a:srgbClr val="745E4D"/>
                </a:solidFill>
                <a:latin typeface="Montserrat"/>
              </a:rPr>
              <a:t>“Place where you are unwanted”</a:t>
            </a:r>
          </a:p>
          <a:p>
            <a:pPr marL="474981" lvl="1" indent="-237491" algn="just">
              <a:lnSpc>
                <a:spcPts val="3080"/>
              </a:lnSpc>
              <a:buFont typeface="Arial"/>
              <a:buChar char="•"/>
            </a:pPr>
            <a:r>
              <a:rPr lang="en-US" sz="2200">
                <a:solidFill>
                  <a:srgbClr val="745E4D"/>
                </a:solidFill>
                <a:latin typeface="Montserrat"/>
              </a:rPr>
              <a:t>“Booed”</a:t>
            </a:r>
          </a:p>
          <a:p>
            <a:pPr marL="474981" lvl="1" indent="-237491" algn="just">
              <a:lnSpc>
                <a:spcPts val="3080"/>
              </a:lnSpc>
              <a:buFont typeface="Arial"/>
              <a:buChar char="•"/>
            </a:pPr>
            <a:r>
              <a:rPr lang="en-US" sz="2200">
                <a:solidFill>
                  <a:srgbClr val="745E4D"/>
                </a:solidFill>
                <a:latin typeface="Montserrat"/>
              </a:rPr>
              <a:t>“Resented”</a:t>
            </a:r>
          </a:p>
          <a:p>
            <a:pPr marL="474981" lvl="1" indent="-237491" algn="just">
              <a:lnSpc>
                <a:spcPts val="3080"/>
              </a:lnSpc>
              <a:buFont typeface="Arial"/>
              <a:buChar char="•"/>
            </a:pPr>
            <a:r>
              <a:rPr lang="en-US" sz="2200">
                <a:solidFill>
                  <a:srgbClr val="745E4D"/>
                </a:solidFill>
                <a:latin typeface="Montserrat"/>
              </a:rPr>
              <a:t>“Segregated”</a:t>
            </a:r>
          </a:p>
          <a:p>
            <a:pPr marL="474981" lvl="1" indent="-237491" algn="just">
              <a:lnSpc>
                <a:spcPts val="3080"/>
              </a:lnSpc>
              <a:buFont typeface="Arial"/>
              <a:buChar char="•"/>
            </a:pPr>
            <a:r>
              <a:rPr lang="en-US" sz="2200">
                <a:solidFill>
                  <a:srgbClr val="745E4D"/>
                </a:solidFill>
                <a:latin typeface="Montserrat"/>
              </a:rPr>
              <a:t>“Tortured”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1642</Words>
  <Application>Microsoft Office PowerPoint</Application>
  <PresentationFormat>Custom</PresentationFormat>
  <Paragraphs>136</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RoxboroughCF Bold</vt:lpstr>
      <vt:lpstr>Montserrat Medium</vt:lpstr>
      <vt:lpstr>Calibri</vt:lpstr>
      <vt:lpstr>Arial</vt:lpstr>
      <vt:lpstr>Montserrat Bold</vt:lpstr>
      <vt:lpstr>Montserrat</vt:lpstr>
      <vt:lpstr>RoxboroughCF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Experiences of (Un)Safety Amongst LGBTQ+ Newcomers</dc:title>
  <cp:lastModifiedBy>henry tri</cp:lastModifiedBy>
  <cp:revision>10</cp:revision>
  <dcterms:created xsi:type="dcterms:W3CDTF">2006-08-16T00:00:00Z</dcterms:created>
  <dcterms:modified xsi:type="dcterms:W3CDTF">2023-10-06T01:26:52Z</dcterms:modified>
  <dc:identifier>DAFwWZ4VN24</dc:identifier>
</cp:coreProperties>
</file>