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sldIdLst>
    <p:sldId id="258" r:id="rId3"/>
    <p:sldId id="259" r:id="rId4"/>
    <p:sldId id="260" r:id="rId5"/>
    <p:sldId id="264" r:id="rId6"/>
    <p:sldId id="262" r:id="rId7"/>
    <p:sldId id="265" r:id="rId8"/>
    <p:sldId id="272" r:id="rId9"/>
    <p:sldId id="269" r:id="rId10"/>
    <p:sldId id="270" r:id="rId11"/>
    <p:sldId id="271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81" autoAdjust="0"/>
    <p:restoredTop sz="94660"/>
  </p:normalViewPr>
  <p:slideViewPr>
    <p:cSldViewPr snapToGrid="0">
      <p:cViewPr varScale="1">
        <p:scale>
          <a:sx n="67" d="100"/>
          <a:sy n="67" d="100"/>
        </p:scale>
        <p:origin x="65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812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8F5BF-833C-4575-85FB-48653EBA8C4C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9D907-5CDD-4456-BFD0-BC6DE1C4A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386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8F5BF-833C-4575-85FB-48653EBA8C4C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9D907-5CDD-4456-BFD0-BC6DE1C4A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671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ECE9F-B24B-0EDB-3784-3D657799F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2EB0C8-60EB-9722-434A-3709B7B86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B04943-F95E-94A7-C1ED-F12B3EB78E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71FE32-4006-6FA3-B7CD-51E697798F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378A57-5B92-485B-FE8D-CA5BFB224A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D9C9EC-DE02-EF35-B8FA-65409061B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A4FFC-FE6B-48BC-9D9D-2934B06DA01E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33721B-A9B1-622A-CA34-D7820D7A9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F0EDC8-E1AB-4957-637C-D14EB21C1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1D5CC-C3FD-48D8-BE67-3A95361F7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843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8F5BF-833C-4575-85FB-48653EBA8C4C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AE9D907-5CDD-4456-BFD0-BC6DE1C4A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453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2" r:id="rId2"/>
    <p:sldLayoutId id="2147483661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464BA0-8770-D5C7-C1D5-813528C62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A582E3-BC4D-470E-E67D-301EACF6E0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2DA5DC-0B68-1036-036A-FB0D1D26B7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A4FFC-FE6B-48BC-9D9D-2934B06DA01E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C0CE26-C124-6909-079A-A662659125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514236-E8E4-3A5B-332A-7CCB682D1A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1D5CC-C3FD-48D8-BE67-3A95361F7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66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DB9A8-4F26-45E4-96A9-391583107A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6720" y="2753678"/>
            <a:ext cx="9144000" cy="2387600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>
                <a:solidFill>
                  <a:srgbClr val="057A6B"/>
                </a:solidFill>
              </a:rPr>
              <a:t>Immigration Partnership Saskatoon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6006DF-0034-42DE-80F0-FDE9380721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6720" y="5136198"/>
            <a:ext cx="9144000" cy="644842"/>
          </a:xfrm>
        </p:spPr>
        <p:txBody>
          <a:bodyPr/>
          <a:lstStyle/>
          <a:p>
            <a:pPr algn="ctr"/>
            <a:r>
              <a:rPr lang="en-US" dirty="0"/>
              <a:t>ipsk.ca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6EBC24E8-70D8-458F-BD96-03B9E501B1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229360"/>
            <a:ext cx="2509520" cy="250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036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DB981-FBF8-480D-A158-9100FDE09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057A6B"/>
                </a:solidFill>
              </a:rPr>
              <a:t>Bill C-286: Federal Bill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4FF5C3-588F-4710-9D1C-9FFAFD42DF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48741"/>
            <a:ext cx="8596668" cy="4692622"/>
          </a:xfrm>
        </p:spPr>
        <p:txBody>
          <a:bodyPr>
            <a:normAutofit fontScale="92500" lnSpcReduction="20000"/>
          </a:bodyPr>
          <a:lstStyle/>
          <a:p>
            <a:endParaRPr lang="en-US" sz="2800" b="1" dirty="0">
              <a:solidFill>
                <a:srgbClr val="057A6B"/>
              </a:solidFill>
              <a:latin typeface="+mj-lt"/>
              <a:ea typeface="+mj-ea"/>
              <a:cs typeface="+mj-cs"/>
            </a:endParaRPr>
          </a:p>
          <a:p>
            <a:r>
              <a:rPr lang="en-US" sz="2800" b="1" dirty="0">
                <a:solidFill>
                  <a:srgbClr val="057A6B"/>
                </a:solidFill>
                <a:latin typeface="+mj-lt"/>
                <a:ea typeface="+mj-ea"/>
                <a:cs typeface="+mj-cs"/>
              </a:rPr>
              <a:t>States that federal and provincial ministries can work together to create regulations that equate international educational credentials with Canadian ones</a:t>
            </a:r>
          </a:p>
          <a:p>
            <a:pPr marL="0" indent="0">
              <a:buNone/>
            </a:pPr>
            <a:endParaRPr lang="en-US" sz="2800" b="1" dirty="0">
              <a:solidFill>
                <a:srgbClr val="057A6B"/>
              </a:solidFill>
              <a:latin typeface="+mj-lt"/>
              <a:ea typeface="+mj-ea"/>
              <a:cs typeface="+mj-cs"/>
            </a:endParaRPr>
          </a:p>
          <a:p>
            <a:r>
              <a:rPr lang="en-US" sz="2800" b="1" dirty="0">
                <a:solidFill>
                  <a:srgbClr val="057A6B"/>
                </a:solidFill>
                <a:latin typeface="+mj-lt"/>
                <a:ea typeface="+mj-ea"/>
                <a:cs typeface="+mj-cs"/>
              </a:rPr>
              <a:t>Implications for federally-regulated professions such as Telecommunications</a:t>
            </a:r>
          </a:p>
          <a:p>
            <a:pPr marL="0" indent="0">
              <a:buNone/>
            </a:pPr>
            <a:endParaRPr lang="en-US" sz="2800" b="1" dirty="0">
              <a:solidFill>
                <a:srgbClr val="057A6B"/>
              </a:solidFill>
              <a:latin typeface="+mj-lt"/>
              <a:ea typeface="+mj-ea"/>
              <a:cs typeface="+mj-cs"/>
            </a:endParaRPr>
          </a:p>
          <a:p>
            <a:r>
              <a:rPr lang="en-US" sz="2800" b="1" dirty="0">
                <a:solidFill>
                  <a:srgbClr val="057A6B"/>
                </a:solidFill>
                <a:latin typeface="+mj-lt"/>
                <a:ea typeface="+mj-ea"/>
                <a:cs typeface="+mj-cs"/>
              </a:rPr>
              <a:t>Met with MP Redekopp who authored the bill and he is considering adding the language about NOT requiring Canadian experience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18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CDB981-FBF8-480D-A158-9100FDE09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2" y="609600"/>
            <a:ext cx="8596668" cy="13208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57A6B"/>
                </a:solidFill>
              </a:rPr>
              <a:t>Future Implications of Research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4FF5C3-588F-4710-9D1C-9FFAFD42DF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2" y="1570383"/>
            <a:ext cx="8596668" cy="4470979"/>
          </a:xfrm>
        </p:spPr>
        <p:txBody>
          <a:bodyPr>
            <a:norm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600" dirty="0">
                <a:solidFill>
                  <a:srgbClr val="057A6B"/>
                </a:solidFill>
                <a:latin typeface="+mj-lt"/>
                <a:ea typeface="+mj-ea"/>
                <a:cs typeface="+mj-cs"/>
              </a:rPr>
              <a:t>These observations pose the question, </a:t>
            </a:r>
            <a:r>
              <a:rPr lang="en-US" sz="2600" i="1" dirty="0">
                <a:latin typeface="+mj-lt"/>
                <a:ea typeface="+mj-ea"/>
                <a:cs typeface="+mj-cs"/>
              </a:rPr>
              <a:t>Are employer/regulator requirements of Canadian-based education, training, experience, and professional eligibility a way of excluding immigrants from opportunities appropriate to their qualifications gained abroad?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600" dirty="0">
                <a:solidFill>
                  <a:srgbClr val="057A6B"/>
                </a:solidFill>
                <a:latin typeface="+mj-lt"/>
                <a:ea typeface="+mj-ea"/>
                <a:cs typeface="+mj-cs"/>
              </a:rPr>
              <a:t>This research should be done in partnership with agencies such as LIPs and Settlement Agencies 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76815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CDB981-FBF8-480D-A158-9100FDE09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2" y="609600"/>
            <a:ext cx="8596668" cy="13208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57A6B"/>
                </a:solidFill>
              </a:rPr>
              <a:t>Future Avenues for Research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4FF5C3-588F-4710-9D1C-9FFAFD42DF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2" y="1570383"/>
            <a:ext cx="8596668" cy="4470979"/>
          </a:xfrm>
        </p:spPr>
        <p:txBody>
          <a:bodyPr>
            <a:normAutofit fontScale="77500" lnSpcReduction="20000"/>
          </a:bodyPr>
          <a:lstStyle/>
          <a:p>
            <a:pPr marL="171450" marR="0" indent="-5143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600" dirty="0">
                <a:solidFill>
                  <a:srgbClr val="057A6B"/>
                </a:solidFill>
                <a:latin typeface="+mj-lt"/>
                <a:ea typeface="+mj-ea"/>
                <a:cs typeface="+mj-cs"/>
              </a:rPr>
              <a:t>What is the actual difference between Canadian and non-Canadian 	qualifications and experience?</a:t>
            </a:r>
          </a:p>
          <a:p>
            <a:pPr marL="571500" lvl="2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200" i="1" dirty="0">
                <a:solidFill>
                  <a:srgbClr val="057A6B"/>
                </a:solidFill>
                <a:latin typeface="+mj-lt"/>
                <a:ea typeface="+mj-ea"/>
                <a:cs typeface="+mj-cs"/>
              </a:rPr>
              <a:t>- E.g. Recreation Therapy, Accounting </a:t>
            </a:r>
          </a:p>
          <a:p>
            <a:pPr marL="1028700" lvl="2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endParaRPr lang="en-US" sz="2200" i="1" dirty="0">
              <a:latin typeface="+mj-lt"/>
              <a:ea typeface="+mj-ea"/>
              <a:cs typeface="+mj-cs"/>
            </a:endParaRPr>
          </a:p>
          <a:p>
            <a:pPr marL="171450" marR="0" indent="-5143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600" dirty="0">
                <a:solidFill>
                  <a:srgbClr val="057A6B"/>
                </a:solidFill>
                <a:latin typeface="+mj-lt"/>
                <a:ea typeface="+mj-ea"/>
                <a:cs typeface="+mj-cs"/>
              </a:rPr>
              <a:t>Data on immigrants – How many are working in their fields vs. How many 	aren’t working in their fields &amp; Why</a:t>
            </a:r>
          </a:p>
          <a:p>
            <a:pPr marL="457200" lvl="2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200" dirty="0">
                <a:solidFill>
                  <a:srgbClr val="057A6B"/>
                </a:solidFill>
                <a:latin typeface="+mj-lt"/>
                <a:ea typeface="+mj-ea"/>
                <a:cs typeface="+mj-cs"/>
              </a:rPr>
              <a:t> - Data from Ministries, Employers, Immigrants </a:t>
            </a:r>
            <a:br>
              <a:rPr lang="en-US" sz="2200" dirty="0">
                <a:solidFill>
                  <a:srgbClr val="057A6B"/>
                </a:solidFill>
                <a:latin typeface="+mj-lt"/>
                <a:ea typeface="+mj-ea"/>
                <a:cs typeface="+mj-cs"/>
              </a:rPr>
            </a:br>
            <a:endParaRPr lang="en-US" sz="2200" dirty="0">
              <a:solidFill>
                <a:srgbClr val="057A6B"/>
              </a:solidFill>
              <a:latin typeface="+mj-lt"/>
              <a:ea typeface="+mj-ea"/>
              <a:cs typeface="+mj-cs"/>
            </a:endParaRPr>
          </a:p>
          <a:p>
            <a:pPr marL="171450" marR="0" indent="-5143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600" dirty="0">
                <a:solidFill>
                  <a:srgbClr val="057A6B"/>
                </a:solidFill>
                <a:latin typeface="+mj-lt"/>
                <a:ea typeface="+mj-ea"/>
                <a:cs typeface="+mj-cs"/>
              </a:rPr>
              <a:t>What is the role of Post-Secondary institutions in operating bridging 	programs?</a:t>
            </a:r>
          </a:p>
          <a:p>
            <a:pPr marL="914400" lvl="3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000" dirty="0">
                <a:solidFill>
                  <a:srgbClr val="057A6B"/>
                </a:solidFill>
                <a:latin typeface="+mj-lt"/>
                <a:ea typeface="+mj-ea"/>
                <a:cs typeface="+mj-cs"/>
              </a:rPr>
              <a:t>- Which programs are successful? </a:t>
            </a:r>
            <a:br>
              <a:rPr lang="en-US" sz="2000" dirty="0">
                <a:solidFill>
                  <a:srgbClr val="057A6B"/>
                </a:solidFill>
                <a:latin typeface="+mj-lt"/>
                <a:ea typeface="+mj-ea"/>
                <a:cs typeface="+mj-cs"/>
              </a:rPr>
            </a:br>
            <a:endParaRPr lang="en-US" sz="2000" dirty="0">
              <a:solidFill>
                <a:srgbClr val="057A6B"/>
              </a:solidFill>
              <a:latin typeface="+mj-lt"/>
              <a:ea typeface="+mj-ea"/>
              <a:cs typeface="+mj-cs"/>
            </a:endParaRPr>
          </a:p>
          <a:p>
            <a:pPr marL="171450" marR="0" indent="-5143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600" dirty="0">
                <a:solidFill>
                  <a:srgbClr val="057A6B"/>
                </a:solidFill>
                <a:latin typeface="+mj-lt"/>
                <a:ea typeface="+mj-ea"/>
                <a:cs typeface="+mj-cs"/>
              </a:rPr>
              <a:t>What is the role of Ethnocultural groups – Can they be a 		facilitating agency or stakeholder for implementation?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600" dirty="0">
              <a:solidFill>
                <a:srgbClr val="057A6B"/>
              </a:solidFill>
              <a:latin typeface="+mj-lt"/>
              <a:ea typeface="+mj-ea"/>
              <a:cs typeface="+mj-cs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2600" dirty="0">
              <a:solidFill>
                <a:srgbClr val="057A6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4961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CBFFB-8A83-477C-82F4-AEAF474AF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057A6B"/>
                </a:solidFill>
              </a:rPr>
              <a:t>Who we 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D60E0-7214-410D-AD44-FE205F52D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119883"/>
            <a:ext cx="8596668" cy="5609690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rgbClr val="057A6B"/>
                </a:solidFill>
              </a:rPr>
              <a:t>One of many Local Immigration Partnerships (LIPs) </a:t>
            </a:r>
          </a:p>
          <a:p>
            <a:pPr marL="0" indent="0">
              <a:buNone/>
            </a:pPr>
            <a:endParaRPr lang="en-US" sz="2000" dirty="0">
              <a:solidFill>
                <a:srgbClr val="057A6B"/>
              </a:solidFill>
            </a:endParaRPr>
          </a:p>
          <a:p>
            <a:r>
              <a:rPr lang="en-US" sz="2000" dirty="0">
                <a:solidFill>
                  <a:srgbClr val="057A6B"/>
                </a:solidFill>
              </a:rPr>
              <a:t>Working together to facilitate the successful settlement and integration of newcomers to Saskatoon</a:t>
            </a:r>
          </a:p>
          <a:p>
            <a:endParaRPr lang="en-US" sz="2000" dirty="0">
              <a:solidFill>
                <a:srgbClr val="057A6B"/>
              </a:solidFill>
              <a:latin typeface="+mj-lt"/>
              <a:ea typeface="+mj-ea"/>
              <a:cs typeface="+mj-cs"/>
            </a:endParaRPr>
          </a:p>
          <a:p>
            <a:r>
              <a:rPr lang="en-US" sz="2000" dirty="0">
                <a:solidFill>
                  <a:srgbClr val="057A6B"/>
                </a:solidFill>
                <a:latin typeface="+mj-lt"/>
                <a:ea typeface="+mj-ea"/>
                <a:cs typeface="+mj-cs"/>
              </a:rPr>
              <a:t>Multi-sectoral partnership </a:t>
            </a:r>
          </a:p>
          <a:p>
            <a:endParaRPr lang="en-US" sz="2000" dirty="0">
              <a:solidFill>
                <a:srgbClr val="057A6B"/>
              </a:solidFill>
              <a:latin typeface="+mj-lt"/>
              <a:ea typeface="+mj-ea"/>
              <a:cs typeface="+mj-cs"/>
            </a:endParaRPr>
          </a:p>
          <a:p>
            <a:pPr lvl="1"/>
            <a:r>
              <a:rPr lang="en-US" sz="2000" dirty="0">
                <a:solidFill>
                  <a:srgbClr val="057A6B"/>
                </a:solidFill>
                <a:latin typeface="+mj-lt"/>
                <a:ea typeface="+mj-ea"/>
                <a:cs typeface="+mj-cs"/>
              </a:rPr>
              <a:t>Partnership Council</a:t>
            </a:r>
          </a:p>
          <a:p>
            <a:pPr lvl="1"/>
            <a:r>
              <a:rPr lang="en-US" sz="2000" dirty="0">
                <a:solidFill>
                  <a:srgbClr val="057A6B"/>
                </a:solidFill>
                <a:latin typeface="+mj-lt"/>
                <a:ea typeface="+mj-ea"/>
                <a:cs typeface="+mj-cs"/>
              </a:rPr>
              <a:t>Immigrant Advisory Table</a:t>
            </a:r>
          </a:p>
          <a:p>
            <a:pPr lvl="1"/>
            <a:r>
              <a:rPr lang="en-US" sz="2000" dirty="0">
                <a:solidFill>
                  <a:srgbClr val="057A6B"/>
                </a:solidFill>
                <a:latin typeface="+mj-lt"/>
                <a:ea typeface="+mj-ea"/>
                <a:cs typeface="+mj-cs"/>
              </a:rPr>
              <a:t>Working Groups</a:t>
            </a:r>
          </a:p>
          <a:p>
            <a:pPr marL="457200" lvl="1" indent="0">
              <a:buNone/>
            </a:pPr>
            <a:endParaRPr lang="en-US" sz="2000" dirty="0">
              <a:solidFill>
                <a:srgbClr val="057A6B"/>
              </a:solidFill>
              <a:latin typeface="+mj-lt"/>
              <a:ea typeface="+mj-ea"/>
              <a:cs typeface="+mj-cs"/>
            </a:endParaRPr>
          </a:p>
          <a:p>
            <a:r>
              <a:rPr lang="en-US" sz="2000" dirty="0">
                <a:solidFill>
                  <a:srgbClr val="057A6B"/>
                </a:solidFill>
                <a:latin typeface="+mj-lt"/>
                <a:ea typeface="+mj-ea"/>
                <a:cs typeface="+mj-cs"/>
              </a:rPr>
              <a:t>Hosted by City of Saskatoon</a:t>
            </a:r>
          </a:p>
          <a:p>
            <a:endParaRPr lang="en-US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53378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A0531-4EA9-4CC5-A2DE-4DF7846622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056165" cy="276882"/>
          </a:xfrm>
        </p:spPr>
        <p:txBody>
          <a:bodyPr/>
          <a:lstStyle/>
          <a:p>
            <a:r>
              <a:rPr lang="en-US" dirty="0">
                <a:solidFill>
                  <a:srgbClr val="057A6B"/>
                </a:solidFill>
              </a:rPr>
              <a:t>Goal of research</a:t>
            </a:r>
            <a:br>
              <a:rPr lang="en-US" dirty="0">
                <a:solidFill>
                  <a:srgbClr val="057A6B"/>
                </a:solidFill>
              </a:rPr>
            </a:br>
            <a:endParaRPr lang="en-US" dirty="0">
              <a:solidFill>
                <a:srgbClr val="057A6B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55A6B4-1A54-4848-BAD1-3D1819C304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3124" y="3015049"/>
            <a:ext cx="8680879" cy="2132683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en-US" sz="5400" dirty="0">
                <a:solidFill>
                  <a:srgbClr val="057A6B"/>
                </a:solidFill>
                <a:latin typeface="+mj-lt"/>
                <a:ea typeface="+mj-ea"/>
                <a:cs typeface="+mj-cs"/>
              </a:rPr>
              <a:t>To understand challenges internationally-trained and experienced immigrants face during the registration, certification and licensing processes when trying to find work in their fields.</a:t>
            </a:r>
          </a:p>
        </p:txBody>
      </p:sp>
    </p:spTree>
    <p:extLst>
      <p:ext uri="{BB962C8B-B14F-4D97-AF65-F5344CB8AC3E}">
        <p14:creationId xmlns:p14="http://schemas.microsoft.com/office/powerpoint/2010/main" val="332809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CDB981-FBF8-480D-A158-9100FDE09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2" y="609600"/>
            <a:ext cx="8596668" cy="13208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57A6B"/>
                </a:solidFill>
              </a:rPr>
              <a:t>IPSK Research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4FF5C3-588F-4710-9D1C-9FFAFD42DF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2" y="1570383"/>
            <a:ext cx="8596668" cy="4470979"/>
          </a:xfrm>
        </p:spPr>
        <p:txBody>
          <a:bodyPr>
            <a:normAutofit fontScale="85000" lnSpcReduction="20000"/>
          </a:bodyPr>
          <a:lstStyle/>
          <a:p>
            <a:r>
              <a:rPr lang="en-US" sz="3000" dirty="0">
                <a:solidFill>
                  <a:srgbClr val="057A6B"/>
                </a:solidFill>
                <a:latin typeface="+mj-lt"/>
                <a:ea typeface="+mj-ea"/>
                <a:cs typeface="+mj-cs"/>
              </a:rPr>
              <a:t>Internationally-trained and experienced immigrants seeking employment were interviewed</a:t>
            </a:r>
          </a:p>
          <a:p>
            <a:endParaRPr lang="en-US" sz="3000" dirty="0">
              <a:solidFill>
                <a:srgbClr val="057A6B"/>
              </a:solidFill>
              <a:latin typeface="+mj-lt"/>
              <a:ea typeface="+mj-ea"/>
              <a:cs typeface="+mj-cs"/>
            </a:endParaRPr>
          </a:p>
          <a:p>
            <a:r>
              <a:rPr lang="en-US" sz="3000" dirty="0">
                <a:solidFill>
                  <a:srgbClr val="057A6B"/>
                </a:solidFill>
                <a:latin typeface="+mj-lt"/>
                <a:ea typeface="+mj-ea"/>
                <a:cs typeface="+mj-cs"/>
              </a:rPr>
              <a:t>Regulatory bodies were interviewed</a:t>
            </a:r>
          </a:p>
          <a:p>
            <a:endParaRPr lang="en-US" sz="3000" dirty="0">
              <a:solidFill>
                <a:srgbClr val="057A6B"/>
              </a:solidFill>
              <a:latin typeface="+mj-lt"/>
              <a:ea typeface="+mj-ea"/>
              <a:cs typeface="+mj-cs"/>
            </a:endParaRPr>
          </a:p>
          <a:p>
            <a:r>
              <a:rPr lang="en-US" sz="3000" dirty="0">
                <a:solidFill>
                  <a:srgbClr val="057A6B"/>
                </a:solidFill>
                <a:latin typeface="+mj-lt"/>
                <a:ea typeface="+mj-ea"/>
                <a:cs typeface="+mj-cs"/>
              </a:rPr>
              <a:t>The need for Canadian Experience was frequently highlighted as a barrier</a:t>
            </a:r>
          </a:p>
          <a:p>
            <a:pPr lvl="1"/>
            <a:r>
              <a:rPr lang="en-US" sz="3000" dirty="0">
                <a:solidFill>
                  <a:srgbClr val="057A6B"/>
                </a:solidFill>
                <a:latin typeface="+mj-lt"/>
                <a:ea typeface="+mj-ea"/>
                <a:cs typeface="+mj-cs"/>
              </a:rPr>
              <a:t>This is contrary to the admissions process where they successfully gain admittance to Canada through the NOC code system where they receive points for training, credentials and experience.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97153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CBFFB-8A83-477C-82F4-AEAF474AF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57A6B"/>
                </a:solidFill>
              </a:rPr>
              <a:t>What they said: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D60E0-7214-410D-AD44-FE205F52DE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dirty="0">
                <a:solidFill>
                  <a:srgbClr val="057A6B"/>
                </a:solidFill>
                <a:latin typeface="+mj-lt"/>
                <a:ea typeface="+mj-ea"/>
                <a:cs typeface="+mj-cs"/>
              </a:rPr>
              <a:t>Receive inconsistent information from various sources</a:t>
            </a:r>
          </a:p>
          <a:p>
            <a:endParaRPr lang="en-US" sz="2800" dirty="0">
              <a:solidFill>
                <a:srgbClr val="057A6B"/>
              </a:solidFill>
              <a:latin typeface="+mj-lt"/>
              <a:ea typeface="+mj-ea"/>
              <a:cs typeface="+mj-cs"/>
            </a:endParaRPr>
          </a:p>
          <a:p>
            <a:r>
              <a:rPr lang="en-US" sz="2800" dirty="0">
                <a:solidFill>
                  <a:srgbClr val="057A6B"/>
                </a:solidFill>
                <a:latin typeface="+mj-lt"/>
                <a:ea typeface="+mj-ea"/>
                <a:cs typeface="+mj-cs"/>
              </a:rPr>
              <a:t>Need to filter through multiple, sometimes competing information sources</a:t>
            </a:r>
          </a:p>
          <a:p>
            <a:endParaRPr lang="en-US" sz="2800" dirty="0">
              <a:solidFill>
                <a:srgbClr val="057A6B"/>
              </a:solidFill>
              <a:latin typeface="+mj-lt"/>
              <a:ea typeface="+mj-ea"/>
              <a:cs typeface="+mj-cs"/>
            </a:endParaRPr>
          </a:p>
          <a:p>
            <a:r>
              <a:rPr lang="en-US" sz="2800" dirty="0">
                <a:solidFill>
                  <a:srgbClr val="057A6B"/>
                </a:solidFill>
                <a:latin typeface="+mj-lt"/>
                <a:ea typeface="+mj-ea"/>
                <a:cs typeface="+mj-cs"/>
              </a:rPr>
              <a:t>Need for clarity and direction about which regulatory body to contact and what steps to follow</a:t>
            </a:r>
          </a:p>
          <a:p>
            <a:pPr marL="0" indent="0">
              <a:buNone/>
            </a:pPr>
            <a:endParaRPr lang="en-US" sz="28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4513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DB981-FBF8-480D-A158-9100FDE09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46" y="609600"/>
            <a:ext cx="3729076" cy="1320800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057A6B"/>
                </a:solidFill>
                <a:latin typeface="Trebuchet MS" panose="020B0603020202020204" pitchFamily="34" charset="0"/>
              </a:rPr>
              <a:t>Launch of Employment Resource Guide</a:t>
            </a:r>
          </a:p>
        </p:txBody>
      </p:sp>
      <p:pic>
        <p:nvPicPr>
          <p:cNvPr id="7" name="Content Placeholder 6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8B78BD74-8B0B-1090-A6A4-5AFE6786B1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546152"/>
            <a:ext cx="3719513" cy="2789634"/>
          </a:xfrm>
        </p:spPr>
      </p:pic>
      <p:pic>
        <p:nvPicPr>
          <p:cNvPr id="10" name="Content Placeholder 9" descr="A picture containing text, businesscard&#10;&#10;Description automatically generated">
            <a:extLst>
              <a:ext uri="{FF2B5EF4-FFF2-40B4-BE49-F238E27FC236}">
                <a16:creationId xmlns:a16="http://schemas.microsoft.com/office/drawing/2014/main" id="{6FF5FADB-6AAC-41CA-8DB7-2B93DFB152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184" y="632145"/>
            <a:ext cx="4020448" cy="508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046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75CFA-E53C-B659-B627-06298EBEE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57A6B"/>
                </a:solidFill>
                <a:latin typeface="Trebuchet MS" panose="020B0603020202020204" pitchFamily="34" charset="0"/>
              </a:rPr>
              <a:t>Legislative Angle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5F50D3E-6F92-6F5A-5C77-5F13BD9394E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89" y="2505075"/>
            <a:ext cx="4717557" cy="3538168"/>
          </a:xfr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1780FCBF-9DD9-2CF1-CFFC-2C223951340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444" y="2505075"/>
            <a:ext cx="5406944" cy="3538168"/>
          </a:xfrm>
        </p:spPr>
      </p:pic>
    </p:spTree>
    <p:extLst>
      <p:ext uri="{BB962C8B-B14F-4D97-AF65-F5344CB8AC3E}">
        <p14:creationId xmlns:p14="http://schemas.microsoft.com/office/powerpoint/2010/main" val="2649728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DB981-FBF8-480D-A158-9100FDE09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057A6B"/>
                </a:solidFill>
              </a:rPr>
              <a:t>Ontario Legislature </a:t>
            </a:r>
            <a:br>
              <a:rPr lang="en-US" sz="2800" b="1" dirty="0">
                <a:solidFill>
                  <a:srgbClr val="057A6B"/>
                </a:solidFill>
              </a:rPr>
            </a:br>
            <a:r>
              <a:rPr lang="en-US" sz="2800" b="1" dirty="0">
                <a:solidFill>
                  <a:srgbClr val="057A6B"/>
                </a:solidFill>
              </a:rPr>
              <a:t>Bill 88: Working for Workers 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4FF5C3-588F-4710-9D1C-9FFAFD42D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b="1" dirty="0">
                <a:solidFill>
                  <a:srgbClr val="057A6B"/>
                </a:solidFill>
                <a:latin typeface="+mj-lt"/>
                <a:ea typeface="+mj-ea"/>
                <a:cs typeface="+mj-cs"/>
              </a:rPr>
              <a:t>Received Royal Assent in April 2022</a:t>
            </a:r>
          </a:p>
          <a:p>
            <a:pPr marL="0" indent="0">
              <a:buNone/>
            </a:pPr>
            <a:endParaRPr lang="en-US" sz="2800" b="1" dirty="0">
              <a:solidFill>
                <a:srgbClr val="057A6B"/>
              </a:solidFill>
              <a:latin typeface="+mj-lt"/>
              <a:ea typeface="+mj-ea"/>
              <a:cs typeface="+mj-cs"/>
            </a:endParaRPr>
          </a:p>
          <a:p>
            <a:r>
              <a:rPr lang="en-US" sz="2800" b="1" dirty="0">
                <a:solidFill>
                  <a:srgbClr val="057A6B"/>
                </a:solidFill>
                <a:latin typeface="+mj-lt"/>
                <a:ea typeface="+mj-ea"/>
                <a:cs typeface="+mj-cs"/>
              </a:rPr>
              <a:t>States that the term </a:t>
            </a:r>
            <a:r>
              <a:rPr lang="en-US" sz="2800" b="1" i="1" dirty="0">
                <a:solidFill>
                  <a:srgbClr val="057A6B"/>
                </a:solidFill>
                <a:latin typeface="+mj-lt"/>
                <a:ea typeface="+mj-ea"/>
                <a:cs typeface="+mj-cs"/>
              </a:rPr>
              <a:t>Canadian Experience </a:t>
            </a:r>
            <a:r>
              <a:rPr lang="en-US" sz="2800" b="1" dirty="0">
                <a:solidFill>
                  <a:srgbClr val="057A6B"/>
                </a:solidFill>
                <a:latin typeface="+mj-lt"/>
                <a:ea typeface="+mj-ea"/>
                <a:cs typeface="+mj-cs"/>
              </a:rPr>
              <a:t>can no longer be used in the regulated professions</a:t>
            </a:r>
          </a:p>
          <a:p>
            <a:pPr marL="0" indent="0">
              <a:buNone/>
            </a:pPr>
            <a:endParaRPr lang="en-US" sz="2800" b="1" dirty="0">
              <a:solidFill>
                <a:srgbClr val="057A6B"/>
              </a:solidFill>
              <a:latin typeface="+mj-lt"/>
              <a:ea typeface="+mj-ea"/>
              <a:cs typeface="+mj-cs"/>
            </a:endParaRPr>
          </a:p>
          <a:p>
            <a:r>
              <a:rPr lang="en-US" sz="2800" b="1" dirty="0">
                <a:solidFill>
                  <a:srgbClr val="057A6B"/>
                </a:solidFill>
                <a:latin typeface="+mj-lt"/>
                <a:ea typeface="+mj-ea"/>
                <a:cs typeface="+mj-cs"/>
              </a:rPr>
              <a:t>Resulted from an Ontario Human Rights Commission ruling that the term </a:t>
            </a:r>
            <a:r>
              <a:rPr lang="en-US" sz="2800" b="1" i="1" dirty="0">
                <a:solidFill>
                  <a:srgbClr val="057A6B"/>
                </a:solidFill>
                <a:latin typeface="+mj-lt"/>
                <a:ea typeface="+mj-ea"/>
                <a:cs typeface="+mj-cs"/>
              </a:rPr>
              <a:t>Canadian Experience</a:t>
            </a:r>
            <a:r>
              <a:rPr lang="en-US" sz="2800" b="1" dirty="0">
                <a:solidFill>
                  <a:srgbClr val="057A6B"/>
                </a:solidFill>
                <a:latin typeface="+mj-lt"/>
                <a:ea typeface="+mj-ea"/>
                <a:cs typeface="+mj-cs"/>
              </a:rPr>
              <a:t> was discriminatory</a:t>
            </a:r>
          </a:p>
        </p:txBody>
      </p:sp>
    </p:spTree>
    <p:extLst>
      <p:ext uri="{BB962C8B-B14F-4D97-AF65-F5344CB8AC3E}">
        <p14:creationId xmlns:p14="http://schemas.microsoft.com/office/powerpoint/2010/main" val="1636301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DB981-FBF8-480D-A158-9100FDE09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835" y="617989"/>
            <a:ext cx="8596668" cy="13208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57A6B"/>
                </a:solidFill>
              </a:rPr>
              <a:t>Bill 81 Saskatchewan- </a:t>
            </a:r>
            <a:r>
              <a:rPr lang="en-US" sz="2800" b="1" dirty="0" err="1">
                <a:solidFill>
                  <a:srgbClr val="057A6B"/>
                </a:solidFill>
              </a:rPr>
              <a:t>Labour</a:t>
            </a:r>
            <a:r>
              <a:rPr lang="en-US" sz="2800" b="1" dirty="0">
                <a:solidFill>
                  <a:srgbClr val="057A6B"/>
                </a:solidFill>
              </a:rPr>
              <a:t> Mobility and Fair Registration Practices Act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4FF5C3-588F-4710-9D1C-9FFAFD42DF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88771"/>
            <a:ext cx="8596668" cy="499300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2800" b="1" dirty="0">
              <a:solidFill>
                <a:srgbClr val="057A6B"/>
              </a:solidFill>
              <a:latin typeface="+mj-lt"/>
              <a:ea typeface="+mj-ea"/>
              <a:cs typeface="+mj-cs"/>
            </a:endParaRPr>
          </a:p>
          <a:p>
            <a:r>
              <a:rPr lang="en-US" sz="2800" b="1" dirty="0">
                <a:solidFill>
                  <a:srgbClr val="057A6B"/>
                </a:solidFill>
                <a:latin typeface="+mj-lt"/>
                <a:ea typeface="+mj-ea"/>
                <a:cs typeface="+mj-cs"/>
              </a:rPr>
              <a:t>Received Royal Assent in May 2022</a:t>
            </a:r>
          </a:p>
          <a:p>
            <a:pPr marL="0" indent="0">
              <a:buNone/>
            </a:pPr>
            <a:endParaRPr lang="en-US" sz="2800" b="1" dirty="0">
              <a:solidFill>
                <a:srgbClr val="057A6B"/>
              </a:solidFill>
              <a:latin typeface="+mj-lt"/>
              <a:ea typeface="+mj-ea"/>
              <a:cs typeface="+mj-cs"/>
            </a:endParaRPr>
          </a:p>
          <a:p>
            <a:r>
              <a:rPr lang="en-US" sz="2800" b="1" dirty="0">
                <a:solidFill>
                  <a:srgbClr val="057A6B"/>
                </a:solidFill>
                <a:latin typeface="+mj-lt"/>
                <a:ea typeface="+mj-ea"/>
                <a:cs typeface="+mj-cs"/>
              </a:rPr>
              <a:t>States that: </a:t>
            </a:r>
          </a:p>
          <a:p>
            <a:pPr lvl="1"/>
            <a:r>
              <a:rPr lang="en-US" sz="2200" b="1" i="1" dirty="0">
                <a:solidFill>
                  <a:srgbClr val="057A6B"/>
                </a:solidFill>
                <a:latin typeface="+mj-lt"/>
                <a:ea typeface="+mj-ea"/>
                <a:cs typeface="+mj-cs"/>
              </a:rPr>
              <a:t>regulatory bodies shall not require internationally-trained applicants to complete additional training, experience, examinations, or assessments in areas where they have already demonstrated competence</a:t>
            </a:r>
          </a:p>
          <a:p>
            <a:pPr marL="457200" lvl="1" indent="0">
              <a:buNone/>
            </a:pPr>
            <a:endParaRPr lang="en-US" sz="2200" b="1" i="1" dirty="0">
              <a:solidFill>
                <a:srgbClr val="057A6B"/>
              </a:solidFill>
              <a:latin typeface="+mj-lt"/>
              <a:ea typeface="+mj-ea"/>
              <a:cs typeface="+mj-cs"/>
            </a:endParaRPr>
          </a:p>
          <a:p>
            <a:r>
              <a:rPr lang="en-US" sz="2800" b="1" dirty="0">
                <a:solidFill>
                  <a:srgbClr val="057A6B"/>
                </a:solidFill>
                <a:latin typeface="+mj-lt"/>
                <a:ea typeface="+mj-ea"/>
                <a:cs typeface="+mj-cs"/>
              </a:rPr>
              <a:t>Met with Deputy Minster </a:t>
            </a:r>
            <a:r>
              <a:rPr lang="en-US" sz="2800" b="1" dirty="0" err="1">
                <a:solidFill>
                  <a:srgbClr val="057A6B"/>
                </a:solidFill>
                <a:latin typeface="+mj-lt"/>
                <a:ea typeface="+mj-ea"/>
                <a:cs typeface="+mj-cs"/>
              </a:rPr>
              <a:t>Repski</a:t>
            </a:r>
            <a:r>
              <a:rPr lang="en-US" sz="2800" b="1" dirty="0">
                <a:solidFill>
                  <a:srgbClr val="057A6B"/>
                </a:solidFill>
                <a:latin typeface="+mj-lt"/>
                <a:ea typeface="+mj-ea"/>
                <a:cs typeface="+mj-cs"/>
              </a:rPr>
              <a:t> of Immigration and Career Training – excited and want to be among provinces leading the way </a:t>
            </a:r>
          </a:p>
          <a:p>
            <a:endParaRPr lang="en-US" sz="2800" b="1" dirty="0">
              <a:solidFill>
                <a:srgbClr val="057A6B"/>
              </a:solidFill>
              <a:latin typeface="+mj-lt"/>
              <a:ea typeface="+mj-ea"/>
              <a:cs typeface="+mj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92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3124</TotalTime>
  <Words>495</Words>
  <Application>Microsoft Office PowerPoint</Application>
  <PresentationFormat>Widescreen</PresentationFormat>
  <Paragraphs>64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Trebuchet MS</vt:lpstr>
      <vt:lpstr>Wingdings 3</vt:lpstr>
      <vt:lpstr>Facet</vt:lpstr>
      <vt:lpstr>Office Theme</vt:lpstr>
      <vt:lpstr>   Immigration Partnership Saskatoon</vt:lpstr>
      <vt:lpstr>Who we are</vt:lpstr>
      <vt:lpstr>Goal of research </vt:lpstr>
      <vt:lpstr>IPSK Research</vt:lpstr>
      <vt:lpstr>What they said:</vt:lpstr>
      <vt:lpstr>Launch of Employment Resource Guide</vt:lpstr>
      <vt:lpstr>Legislative Angle</vt:lpstr>
      <vt:lpstr>Ontario Legislature  Bill 88: Working for Workers Act</vt:lpstr>
      <vt:lpstr>Bill 81 Saskatchewan- Labour Mobility and Fair Registration Practices Act </vt:lpstr>
      <vt:lpstr>Bill C-286: Federal Bill</vt:lpstr>
      <vt:lpstr>Future Implications of Research</vt:lpstr>
      <vt:lpstr>Future Avenues for Research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Immigration Partnership Saskatoon</dc:title>
  <dc:creator>Calix, Jasmine</dc:creator>
  <cp:lastModifiedBy>Calix, Jasmine</cp:lastModifiedBy>
  <cp:revision>13</cp:revision>
  <dcterms:created xsi:type="dcterms:W3CDTF">2023-10-03T14:53:14Z</dcterms:created>
  <dcterms:modified xsi:type="dcterms:W3CDTF">2023-10-05T18:57:58Z</dcterms:modified>
</cp:coreProperties>
</file>