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57" r:id="rId3"/>
    <p:sldId id="333" r:id="rId4"/>
    <p:sldId id="262" r:id="rId5"/>
    <p:sldId id="335" r:id="rId6"/>
    <p:sldId id="336" r:id="rId7"/>
    <p:sldId id="260" r:id="rId8"/>
    <p:sldId id="263" r:id="rId9"/>
    <p:sldId id="268" r:id="rId10"/>
    <p:sldId id="272" r:id="rId11"/>
    <p:sldId id="337" r:id="rId12"/>
    <p:sldId id="334" r:id="rId13"/>
    <p:sldId id="33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30" autoAdjust="0"/>
  </p:normalViewPr>
  <p:slideViewPr>
    <p:cSldViewPr snapToGrid="0">
      <p:cViewPr varScale="1">
        <p:scale>
          <a:sx n="92" d="100"/>
          <a:sy n="92" d="100"/>
        </p:scale>
        <p:origin x="12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016CB-47EB-4DE0-8FAA-8E59E284DD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1C50054-2EDA-43C8-AF3D-A8A3E6452F7A}">
      <dgm:prSet phldrT="[Text]"/>
      <dgm:spPr>
        <a:solidFill>
          <a:srgbClr val="B0BF23"/>
        </a:solidFill>
      </dgm:spPr>
      <dgm:t>
        <a:bodyPr/>
        <a:lstStyle/>
        <a:p>
          <a:r>
            <a:rPr lang="en-US" b="1" dirty="0">
              <a:solidFill>
                <a:srgbClr val="61116A"/>
              </a:solidFill>
              <a:latin typeface="Arial" panose="020B0604020202020204" pitchFamily="34" charset="0"/>
              <a:cs typeface="Arial" panose="020B0604020202020204" pitchFamily="34" charset="0"/>
            </a:rPr>
            <a:t>Vision </a:t>
          </a:r>
          <a:endParaRPr lang="en-US" b="1" i="0" dirty="0">
            <a:solidFill>
              <a:srgbClr val="61116A"/>
            </a:solidFill>
            <a:latin typeface="Arial" panose="020B0604020202020204" pitchFamily="34" charset="0"/>
            <a:cs typeface="Arial" panose="020B0604020202020204" pitchFamily="34" charset="0"/>
          </a:endParaRPr>
        </a:p>
        <a:p>
          <a:r>
            <a:rPr lang="en-US" b="1" i="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Empower immigrant women. Enrich Canadian society.</a:t>
          </a:r>
          <a:endParaRPr lang="en-US"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CB0B80F-1AE8-4274-AE71-8670CF85546B}" type="parTrans" cxnId="{808677DF-FE6E-40BA-9D79-A56DF13213E8}">
      <dgm:prSet/>
      <dgm:spPr/>
      <dgm:t>
        <a:bodyPr/>
        <a:lstStyle/>
        <a:p>
          <a:endParaRPr lang="en-US">
            <a:latin typeface="Arial" panose="020B0604020202020204" pitchFamily="34" charset="0"/>
            <a:cs typeface="Arial" panose="020B0604020202020204" pitchFamily="34" charset="0"/>
          </a:endParaRPr>
        </a:p>
      </dgm:t>
    </dgm:pt>
    <dgm:pt modelId="{4616436E-D3B2-4C8E-A67F-1AEFFFB63753}" type="sibTrans" cxnId="{808677DF-FE6E-40BA-9D79-A56DF13213E8}">
      <dgm:prSet/>
      <dgm:spPr/>
      <dgm:t>
        <a:bodyPr/>
        <a:lstStyle/>
        <a:p>
          <a:endParaRPr lang="en-US">
            <a:latin typeface="Arial" panose="020B0604020202020204" pitchFamily="34" charset="0"/>
            <a:cs typeface="Arial" panose="020B0604020202020204" pitchFamily="34" charset="0"/>
          </a:endParaRPr>
        </a:p>
      </dgm:t>
    </dgm:pt>
    <dgm:pt modelId="{CA46858A-95ED-41B8-8F74-BCBAC57F5661}">
      <dgm:prSet phldrT="[Text]"/>
      <dgm:spPr>
        <a:solidFill>
          <a:srgbClr val="B0BF23"/>
        </a:solidFill>
      </dgm:spPr>
      <dgm:t>
        <a:bodyPr/>
        <a:lstStyle/>
        <a:p>
          <a:r>
            <a:rPr lang="en-US" b="1" dirty="0">
              <a:solidFill>
                <a:srgbClr val="61116A"/>
              </a:solidFill>
              <a:latin typeface="Arial" panose="020B0604020202020204" pitchFamily="34" charset="0"/>
              <a:cs typeface="Arial" panose="020B0604020202020204" pitchFamily="34" charset="0"/>
            </a:rPr>
            <a:t>Mission</a:t>
          </a:r>
          <a:endParaRPr lang="en-US" b="1" i="0" dirty="0">
            <a:solidFill>
              <a:srgbClr val="61116A"/>
            </a:solidFill>
            <a:latin typeface="Arial" panose="020B0604020202020204" pitchFamily="34" charset="0"/>
            <a:cs typeface="Arial" panose="020B0604020202020204" pitchFamily="34" charset="0"/>
          </a:endParaRPr>
        </a:p>
        <a:p>
          <a:r>
            <a:rPr lang="en-US" b="1" i="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leader in transitioning immigrant women to success in Canada.</a:t>
          </a:r>
          <a:endParaRPr lang="en-US"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E8387D6-E964-40BF-B4C1-30DC44C2BDF9}" type="parTrans" cxnId="{11546FDA-EB37-46A5-9874-80632F3EA3B2}">
      <dgm:prSet/>
      <dgm:spPr/>
      <dgm:t>
        <a:bodyPr/>
        <a:lstStyle/>
        <a:p>
          <a:endParaRPr lang="en-US">
            <a:latin typeface="Arial" panose="020B0604020202020204" pitchFamily="34" charset="0"/>
            <a:cs typeface="Arial" panose="020B0604020202020204" pitchFamily="34" charset="0"/>
          </a:endParaRPr>
        </a:p>
      </dgm:t>
    </dgm:pt>
    <dgm:pt modelId="{20223609-E4D6-45AB-9D4A-DFCBEC15F691}" type="sibTrans" cxnId="{11546FDA-EB37-46A5-9874-80632F3EA3B2}">
      <dgm:prSet/>
      <dgm:spPr/>
      <dgm:t>
        <a:bodyPr/>
        <a:lstStyle/>
        <a:p>
          <a:endParaRPr lang="en-US">
            <a:latin typeface="Arial" panose="020B0604020202020204" pitchFamily="34" charset="0"/>
            <a:cs typeface="Arial" panose="020B0604020202020204" pitchFamily="34" charset="0"/>
          </a:endParaRPr>
        </a:p>
      </dgm:t>
    </dgm:pt>
    <dgm:pt modelId="{803385F4-6EAD-465C-9E6C-D7CEAEFE0D92}">
      <dgm:prSet phldrT="[Text]"/>
      <dgm:spPr>
        <a:solidFill>
          <a:srgbClr val="B0BF23"/>
        </a:solidFill>
      </dgm:spPr>
      <dgm:t>
        <a:bodyPr/>
        <a:lstStyle/>
        <a:p>
          <a:r>
            <a:rPr lang="en-US" b="1" dirty="0">
              <a:solidFill>
                <a:srgbClr val="61116A"/>
              </a:solidFill>
              <a:latin typeface="Arial" panose="020B0604020202020204" pitchFamily="34" charset="0"/>
              <a:cs typeface="Arial" panose="020B0604020202020204" pitchFamily="34" charset="0"/>
            </a:rPr>
            <a:t>Values </a:t>
          </a:r>
          <a:endParaRPr lang="en-US" b="1" i="0" dirty="0">
            <a:solidFill>
              <a:srgbClr val="61116A"/>
            </a:solidFill>
            <a:latin typeface="Arial" panose="020B0604020202020204" pitchFamily="34" charset="0"/>
            <a:cs typeface="Arial" panose="020B0604020202020204" pitchFamily="34" charset="0"/>
          </a:endParaRPr>
        </a:p>
        <a:p>
          <a:r>
            <a:rPr lang="en-US" b="1" i="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Equity. Excellence. Collaboration. Inclusiveness. Empowerment.</a:t>
          </a:r>
          <a:endParaRPr lang="en-US"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8685768-49A6-4E13-A466-D52A5C49795D}" type="parTrans" cxnId="{4389B25D-7141-493E-8620-FC8FF564BD81}">
      <dgm:prSet/>
      <dgm:spPr/>
      <dgm:t>
        <a:bodyPr/>
        <a:lstStyle/>
        <a:p>
          <a:endParaRPr lang="en-US">
            <a:latin typeface="Arial" panose="020B0604020202020204" pitchFamily="34" charset="0"/>
            <a:cs typeface="Arial" panose="020B0604020202020204" pitchFamily="34" charset="0"/>
          </a:endParaRPr>
        </a:p>
      </dgm:t>
    </dgm:pt>
    <dgm:pt modelId="{7F7A0050-9BE5-4783-A2B7-C5414196FB95}" type="sibTrans" cxnId="{4389B25D-7141-493E-8620-FC8FF564BD81}">
      <dgm:prSet/>
      <dgm:spPr/>
      <dgm:t>
        <a:bodyPr/>
        <a:lstStyle/>
        <a:p>
          <a:endParaRPr lang="en-US">
            <a:latin typeface="Arial" panose="020B0604020202020204" pitchFamily="34" charset="0"/>
            <a:cs typeface="Arial" panose="020B0604020202020204" pitchFamily="34" charset="0"/>
          </a:endParaRPr>
        </a:p>
      </dgm:t>
    </dgm:pt>
    <dgm:pt modelId="{0259FE62-F97B-4F8D-8514-9CC0E571A7A9}" type="pres">
      <dgm:prSet presAssocID="{1BB016CB-47EB-4DE0-8FAA-8E59E284DD0C}" presName="Name0" presStyleCnt="0">
        <dgm:presLayoutVars>
          <dgm:dir/>
          <dgm:animLvl val="lvl"/>
          <dgm:resizeHandles val="exact"/>
        </dgm:presLayoutVars>
      </dgm:prSet>
      <dgm:spPr/>
    </dgm:pt>
    <dgm:pt modelId="{721075E6-4D90-4B5B-8BD9-C439AA71B960}" type="pres">
      <dgm:prSet presAssocID="{71C50054-2EDA-43C8-AF3D-A8A3E6452F7A}" presName="linNode" presStyleCnt="0"/>
      <dgm:spPr/>
    </dgm:pt>
    <dgm:pt modelId="{FF3057B7-ECB8-4A07-A911-C7A90B2237D2}" type="pres">
      <dgm:prSet presAssocID="{71C50054-2EDA-43C8-AF3D-A8A3E6452F7A}" presName="parentText" presStyleLbl="node1" presStyleIdx="0" presStyleCnt="3" custScaleX="277778" custLinFactNeighborX="-1074" custLinFactNeighborY="3085">
        <dgm:presLayoutVars>
          <dgm:chMax val="1"/>
          <dgm:bulletEnabled val="1"/>
        </dgm:presLayoutVars>
      </dgm:prSet>
      <dgm:spPr/>
    </dgm:pt>
    <dgm:pt modelId="{BD34A3D8-2D27-4D4E-8FFC-B28ADA7E9591}" type="pres">
      <dgm:prSet presAssocID="{4616436E-D3B2-4C8E-A67F-1AEFFFB63753}" presName="sp" presStyleCnt="0"/>
      <dgm:spPr/>
    </dgm:pt>
    <dgm:pt modelId="{4C03FAEF-5C4F-4F9C-8A8E-BC76BBE7D173}" type="pres">
      <dgm:prSet presAssocID="{CA46858A-95ED-41B8-8F74-BCBAC57F5661}" presName="linNode" presStyleCnt="0"/>
      <dgm:spPr/>
    </dgm:pt>
    <dgm:pt modelId="{98DF85E6-0F8B-450A-AA8E-465A51E8C193}" type="pres">
      <dgm:prSet presAssocID="{CA46858A-95ED-41B8-8F74-BCBAC57F5661}" presName="parentText" presStyleLbl="node1" presStyleIdx="1" presStyleCnt="3" custScaleX="277778" custLinFactNeighborX="-86286" custLinFactNeighborY="-1101">
        <dgm:presLayoutVars>
          <dgm:chMax val="1"/>
          <dgm:bulletEnabled val="1"/>
        </dgm:presLayoutVars>
      </dgm:prSet>
      <dgm:spPr/>
    </dgm:pt>
    <dgm:pt modelId="{4B887226-0888-4E69-95B3-51F2152EB18D}" type="pres">
      <dgm:prSet presAssocID="{20223609-E4D6-45AB-9D4A-DFCBEC15F691}" presName="sp" presStyleCnt="0"/>
      <dgm:spPr/>
    </dgm:pt>
    <dgm:pt modelId="{52FEC5B9-4690-46B7-ACA6-73136A66C883}" type="pres">
      <dgm:prSet presAssocID="{803385F4-6EAD-465C-9E6C-D7CEAEFE0D92}" presName="linNode" presStyleCnt="0"/>
      <dgm:spPr/>
    </dgm:pt>
    <dgm:pt modelId="{1FD14B13-0005-402F-BADF-716F83AEDA1C}" type="pres">
      <dgm:prSet presAssocID="{803385F4-6EAD-465C-9E6C-D7CEAEFE0D92}" presName="parentText" presStyleLbl="node1" presStyleIdx="2" presStyleCnt="3" custScaleX="277778" custLinFactNeighborX="-86286" custLinFactNeighborY="-1101">
        <dgm:presLayoutVars>
          <dgm:chMax val="1"/>
          <dgm:bulletEnabled val="1"/>
        </dgm:presLayoutVars>
      </dgm:prSet>
      <dgm:spPr/>
    </dgm:pt>
  </dgm:ptLst>
  <dgm:cxnLst>
    <dgm:cxn modelId="{77824F24-EDA5-420D-8050-192F306A2175}" type="presOf" srcId="{CA46858A-95ED-41B8-8F74-BCBAC57F5661}" destId="{98DF85E6-0F8B-450A-AA8E-465A51E8C193}" srcOrd="0" destOrd="0" presId="urn:microsoft.com/office/officeart/2005/8/layout/vList5"/>
    <dgm:cxn modelId="{FA2DD237-1E92-44C7-B8DD-3807A97DFF01}" type="presOf" srcId="{1BB016CB-47EB-4DE0-8FAA-8E59E284DD0C}" destId="{0259FE62-F97B-4F8D-8514-9CC0E571A7A9}" srcOrd="0" destOrd="0" presId="urn:microsoft.com/office/officeart/2005/8/layout/vList5"/>
    <dgm:cxn modelId="{CA7DBD3E-94C6-4B7B-8AF9-A48F91317B35}" type="presOf" srcId="{803385F4-6EAD-465C-9E6C-D7CEAEFE0D92}" destId="{1FD14B13-0005-402F-BADF-716F83AEDA1C}" srcOrd="0" destOrd="0" presId="urn:microsoft.com/office/officeart/2005/8/layout/vList5"/>
    <dgm:cxn modelId="{4389B25D-7141-493E-8620-FC8FF564BD81}" srcId="{1BB016CB-47EB-4DE0-8FAA-8E59E284DD0C}" destId="{803385F4-6EAD-465C-9E6C-D7CEAEFE0D92}" srcOrd="2" destOrd="0" parTransId="{D8685768-49A6-4E13-A466-D52A5C49795D}" sibTransId="{7F7A0050-9BE5-4783-A2B7-C5414196FB95}"/>
    <dgm:cxn modelId="{8D5E00C9-6B65-4680-B463-2EF60702A47C}" type="presOf" srcId="{71C50054-2EDA-43C8-AF3D-A8A3E6452F7A}" destId="{FF3057B7-ECB8-4A07-A911-C7A90B2237D2}" srcOrd="0" destOrd="0" presId="urn:microsoft.com/office/officeart/2005/8/layout/vList5"/>
    <dgm:cxn modelId="{11546FDA-EB37-46A5-9874-80632F3EA3B2}" srcId="{1BB016CB-47EB-4DE0-8FAA-8E59E284DD0C}" destId="{CA46858A-95ED-41B8-8F74-BCBAC57F5661}" srcOrd="1" destOrd="0" parTransId="{3E8387D6-E964-40BF-B4C1-30DC44C2BDF9}" sibTransId="{20223609-E4D6-45AB-9D4A-DFCBEC15F691}"/>
    <dgm:cxn modelId="{808677DF-FE6E-40BA-9D79-A56DF13213E8}" srcId="{1BB016CB-47EB-4DE0-8FAA-8E59E284DD0C}" destId="{71C50054-2EDA-43C8-AF3D-A8A3E6452F7A}" srcOrd="0" destOrd="0" parTransId="{9CB0B80F-1AE8-4274-AE71-8670CF85546B}" sibTransId="{4616436E-D3B2-4C8E-A67F-1AEFFFB63753}"/>
    <dgm:cxn modelId="{399B54BF-E094-43A1-8674-0FC94A61E0A6}" type="presParOf" srcId="{0259FE62-F97B-4F8D-8514-9CC0E571A7A9}" destId="{721075E6-4D90-4B5B-8BD9-C439AA71B960}" srcOrd="0" destOrd="0" presId="urn:microsoft.com/office/officeart/2005/8/layout/vList5"/>
    <dgm:cxn modelId="{A603D2C5-AFCB-4D3F-8965-A450C17E153D}" type="presParOf" srcId="{721075E6-4D90-4B5B-8BD9-C439AA71B960}" destId="{FF3057B7-ECB8-4A07-A911-C7A90B2237D2}" srcOrd="0" destOrd="0" presId="urn:microsoft.com/office/officeart/2005/8/layout/vList5"/>
    <dgm:cxn modelId="{3A88659C-901D-4534-A615-A38D5413B2F4}" type="presParOf" srcId="{0259FE62-F97B-4F8D-8514-9CC0E571A7A9}" destId="{BD34A3D8-2D27-4D4E-8FFC-B28ADA7E9591}" srcOrd="1" destOrd="0" presId="urn:microsoft.com/office/officeart/2005/8/layout/vList5"/>
    <dgm:cxn modelId="{1DFB2228-C27D-4301-8529-A5EAFE957EA5}" type="presParOf" srcId="{0259FE62-F97B-4F8D-8514-9CC0E571A7A9}" destId="{4C03FAEF-5C4F-4F9C-8A8E-BC76BBE7D173}" srcOrd="2" destOrd="0" presId="urn:microsoft.com/office/officeart/2005/8/layout/vList5"/>
    <dgm:cxn modelId="{D361FE34-B46D-4B0D-9B36-0B37775E4524}" type="presParOf" srcId="{4C03FAEF-5C4F-4F9C-8A8E-BC76BBE7D173}" destId="{98DF85E6-0F8B-450A-AA8E-465A51E8C193}" srcOrd="0" destOrd="0" presId="urn:microsoft.com/office/officeart/2005/8/layout/vList5"/>
    <dgm:cxn modelId="{185A89B1-5D47-4C87-BEDD-C9771D5EFC07}" type="presParOf" srcId="{0259FE62-F97B-4F8D-8514-9CC0E571A7A9}" destId="{4B887226-0888-4E69-95B3-51F2152EB18D}" srcOrd="3" destOrd="0" presId="urn:microsoft.com/office/officeart/2005/8/layout/vList5"/>
    <dgm:cxn modelId="{8CE13731-7ADD-4C5F-B657-0CD365177E15}" type="presParOf" srcId="{0259FE62-F97B-4F8D-8514-9CC0E571A7A9}" destId="{52FEC5B9-4690-46B7-ACA6-73136A66C883}" srcOrd="4" destOrd="0" presId="urn:microsoft.com/office/officeart/2005/8/layout/vList5"/>
    <dgm:cxn modelId="{9A39FD90-B338-4E77-A0D8-0A82BAD62F8D}" type="presParOf" srcId="{52FEC5B9-4690-46B7-ACA6-73136A66C883}" destId="{1FD14B13-0005-402F-BADF-716F83AEDA1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057B7-ECB8-4A07-A911-C7A90B2237D2}">
      <dsp:nvSpPr>
        <dsp:cNvPr id="0" name=""/>
        <dsp:cNvSpPr/>
      </dsp:nvSpPr>
      <dsp:spPr>
        <a:xfrm>
          <a:off x="0" y="46297"/>
          <a:ext cx="3425654" cy="1430477"/>
        </a:xfrm>
        <a:prstGeom prst="roundRect">
          <a:avLst/>
        </a:prstGeom>
        <a:solidFill>
          <a:srgbClr val="B0BF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61116A"/>
              </a:solidFill>
              <a:latin typeface="Arial" panose="020B0604020202020204" pitchFamily="34" charset="0"/>
              <a:cs typeface="Arial" panose="020B0604020202020204" pitchFamily="34" charset="0"/>
            </a:rPr>
            <a:t>Vision </a:t>
          </a:r>
          <a:endParaRPr lang="en-US" sz="1700" b="1" i="0" kern="1200" dirty="0">
            <a:solidFill>
              <a:srgbClr val="61116A"/>
            </a:solidFill>
            <a:latin typeface="Arial" panose="020B0604020202020204" pitchFamily="34" charset="0"/>
            <a:cs typeface="Arial" panose="020B0604020202020204" pitchFamily="34" charset="0"/>
          </a:endParaRPr>
        </a:p>
        <a:p>
          <a:pPr marL="0" lvl="0" indent="0" algn="ctr" defTabSz="755650">
            <a:lnSpc>
              <a:spcPct val="90000"/>
            </a:lnSpc>
            <a:spcBef>
              <a:spcPct val="0"/>
            </a:spcBef>
            <a:spcAft>
              <a:spcPct val="35000"/>
            </a:spcAft>
            <a:buNone/>
          </a:pPr>
          <a:r>
            <a:rPr lang="en-US" sz="1700" b="1" i="0" kern="12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Empower immigrant women. Enrich Canadian society.</a:t>
          </a:r>
          <a:endParaRPr lang="en-US" sz="1700" b="1" kern="12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9830" y="116127"/>
        <a:ext cx="3285994" cy="1290817"/>
      </dsp:txXfrm>
    </dsp:sp>
    <dsp:sp modelId="{98DF85E6-0F8B-450A-AA8E-465A51E8C193}">
      <dsp:nvSpPr>
        <dsp:cNvPr id="0" name=""/>
        <dsp:cNvSpPr/>
      </dsp:nvSpPr>
      <dsp:spPr>
        <a:xfrm>
          <a:off x="0" y="1488418"/>
          <a:ext cx="3425654" cy="1430477"/>
        </a:xfrm>
        <a:prstGeom prst="roundRect">
          <a:avLst/>
        </a:prstGeom>
        <a:solidFill>
          <a:srgbClr val="B0BF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61116A"/>
              </a:solidFill>
              <a:latin typeface="Arial" panose="020B0604020202020204" pitchFamily="34" charset="0"/>
              <a:cs typeface="Arial" panose="020B0604020202020204" pitchFamily="34" charset="0"/>
            </a:rPr>
            <a:t>Mission</a:t>
          </a:r>
          <a:endParaRPr lang="en-US" sz="1700" b="1" i="0" kern="1200" dirty="0">
            <a:solidFill>
              <a:srgbClr val="61116A"/>
            </a:solidFill>
            <a:latin typeface="Arial" panose="020B0604020202020204" pitchFamily="34" charset="0"/>
            <a:cs typeface="Arial" panose="020B0604020202020204" pitchFamily="34" charset="0"/>
          </a:endParaRPr>
        </a:p>
        <a:p>
          <a:pPr marL="0" lvl="0" indent="0" algn="ctr" defTabSz="755650">
            <a:lnSpc>
              <a:spcPct val="90000"/>
            </a:lnSpc>
            <a:spcBef>
              <a:spcPct val="0"/>
            </a:spcBef>
            <a:spcAft>
              <a:spcPct val="35000"/>
            </a:spcAft>
            <a:buNone/>
          </a:pPr>
          <a:r>
            <a:rPr lang="en-US" sz="1700" b="1" i="0" kern="12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leader in transitioning immigrant women to success in Canada.</a:t>
          </a:r>
          <a:endParaRPr lang="en-US" sz="1700" b="1" kern="12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9830" y="1558248"/>
        <a:ext cx="3285994" cy="1290817"/>
      </dsp:txXfrm>
    </dsp:sp>
    <dsp:sp modelId="{1FD14B13-0005-402F-BADF-716F83AEDA1C}">
      <dsp:nvSpPr>
        <dsp:cNvPr id="0" name=""/>
        <dsp:cNvSpPr/>
      </dsp:nvSpPr>
      <dsp:spPr>
        <a:xfrm>
          <a:off x="0" y="2990419"/>
          <a:ext cx="3425654" cy="1430477"/>
        </a:xfrm>
        <a:prstGeom prst="roundRect">
          <a:avLst/>
        </a:prstGeom>
        <a:solidFill>
          <a:srgbClr val="B0BF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61116A"/>
              </a:solidFill>
              <a:latin typeface="Arial" panose="020B0604020202020204" pitchFamily="34" charset="0"/>
              <a:cs typeface="Arial" panose="020B0604020202020204" pitchFamily="34" charset="0"/>
            </a:rPr>
            <a:t>Values </a:t>
          </a:r>
          <a:endParaRPr lang="en-US" sz="1700" b="1" i="0" kern="1200" dirty="0">
            <a:solidFill>
              <a:srgbClr val="61116A"/>
            </a:solidFill>
            <a:latin typeface="Arial" panose="020B0604020202020204" pitchFamily="34" charset="0"/>
            <a:cs typeface="Arial" panose="020B0604020202020204" pitchFamily="34" charset="0"/>
          </a:endParaRPr>
        </a:p>
        <a:p>
          <a:pPr marL="0" lvl="0" indent="0" algn="ctr" defTabSz="755650">
            <a:lnSpc>
              <a:spcPct val="90000"/>
            </a:lnSpc>
            <a:spcBef>
              <a:spcPct val="0"/>
            </a:spcBef>
            <a:spcAft>
              <a:spcPct val="35000"/>
            </a:spcAft>
            <a:buNone/>
          </a:pPr>
          <a:r>
            <a:rPr lang="en-US" sz="1700" b="1" i="0" kern="12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Equity. Excellence. Collaboration. Inclusiveness. Empowerment.</a:t>
          </a:r>
          <a:endParaRPr lang="en-US" sz="1700" b="1" kern="12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9830" y="3060249"/>
        <a:ext cx="3285994" cy="129081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B0182-9A5A-47BA-82C2-7AC87DD4167E}"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1E9A5-F447-4602-B022-BFC3AC1D44DF}" type="slidenum">
              <a:rPr lang="en-US" smtClean="0"/>
              <a:t>‹#›</a:t>
            </a:fld>
            <a:endParaRPr lang="en-US"/>
          </a:p>
        </p:txBody>
      </p:sp>
    </p:spTree>
    <p:extLst>
      <p:ext uri="{BB962C8B-B14F-4D97-AF65-F5344CB8AC3E}">
        <p14:creationId xmlns:p14="http://schemas.microsoft.com/office/powerpoint/2010/main" val="110685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CD1E9A5-F447-4602-B022-BFC3AC1D44DF}" type="slidenum">
              <a:rPr lang="en-US" smtClean="0"/>
              <a:t>1</a:t>
            </a:fld>
            <a:endParaRPr lang="en-US"/>
          </a:p>
        </p:txBody>
      </p:sp>
    </p:spTree>
    <p:extLst>
      <p:ext uri="{BB962C8B-B14F-4D97-AF65-F5344CB8AC3E}">
        <p14:creationId xmlns:p14="http://schemas.microsoft.com/office/powerpoint/2010/main" val="195411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1E9A5-F447-4602-B022-BFC3AC1D44DF}" type="slidenum">
              <a:rPr lang="en-US" smtClean="0"/>
              <a:t>10</a:t>
            </a:fld>
            <a:endParaRPr lang="en-US"/>
          </a:p>
        </p:txBody>
      </p:sp>
    </p:spTree>
    <p:extLst>
      <p:ext uri="{BB962C8B-B14F-4D97-AF65-F5344CB8AC3E}">
        <p14:creationId xmlns:p14="http://schemas.microsoft.com/office/powerpoint/2010/main" val="50791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D1E9A5-F447-4602-B022-BFC3AC1D44DF}" type="slidenum">
              <a:rPr lang="en-US" smtClean="0"/>
              <a:t>11</a:t>
            </a:fld>
            <a:endParaRPr lang="en-US"/>
          </a:p>
        </p:txBody>
      </p:sp>
    </p:spTree>
    <p:extLst>
      <p:ext uri="{BB962C8B-B14F-4D97-AF65-F5344CB8AC3E}">
        <p14:creationId xmlns:p14="http://schemas.microsoft.com/office/powerpoint/2010/main" val="1326830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1E9A5-F447-4602-B022-BFC3AC1D44DF}" type="slidenum">
              <a:rPr lang="en-US" smtClean="0"/>
              <a:t>12</a:t>
            </a:fld>
            <a:endParaRPr lang="en-US"/>
          </a:p>
        </p:txBody>
      </p:sp>
    </p:spTree>
    <p:extLst>
      <p:ext uri="{BB962C8B-B14F-4D97-AF65-F5344CB8AC3E}">
        <p14:creationId xmlns:p14="http://schemas.microsoft.com/office/powerpoint/2010/main" val="785175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1E9A5-F447-4602-B022-BFC3AC1D4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97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brief introduction about CIWA: it is the largest gender specific immigrant serving agency in Canada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CD1E9A5-F447-4602-B022-BFC3AC1D44DF}" type="slidenum">
              <a:rPr lang="en-US" smtClean="0"/>
              <a:t>2</a:t>
            </a:fld>
            <a:endParaRPr lang="en-US"/>
          </a:p>
        </p:txBody>
      </p:sp>
    </p:spTree>
    <p:extLst>
      <p:ext uri="{BB962C8B-B14F-4D97-AF65-F5344CB8AC3E}">
        <p14:creationId xmlns:p14="http://schemas.microsoft.com/office/powerpoint/2010/main" val="47700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fast facts to situate our agency and experience: </a:t>
            </a:r>
          </a:p>
          <a:p>
            <a:r>
              <a:rPr lang="en-US" sz="1200" kern="1200" dirty="0">
                <a:solidFill>
                  <a:schemeClr val="tx1"/>
                </a:solidFill>
                <a:effectLst/>
                <a:latin typeface="+mn-lt"/>
                <a:ea typeface="+mn-ea"/>
                <a:cs typeface="+mn-cs"/>
              </a:rPr>
              <a:t>- we offer wrap around services for immigrant women and their families</a:t>
            </a:r>
          </a:p>
          <a:p>
            <a:r>
              <a:rPr lang="en-US" sz="1200" kern="1200" dirty="0">
                <a:solidFill>
                  <a:schemeClr val="tx1"/>
                </a:solidFill>
                <a:effectLst/>
                <a:latin typeface="+mn-lt"/>
                <a:ea typeface="+mn-ea"/>
                <a:cs typeface="+mn-cs"/>
              </a:rPr>
              <a:t>- notable strengths are supports available for those who experience gender based violence and</a:t>
            </a:r>
          </a:p>
          <a:p>
            <a:r>
              <a:rPr lang="en-US" sz="1200" kern="1200" dirty="0">
                <a:solidFill>
                  <a:schemeClr val="tx1"/>
                </a:solidFill>
                <a:effectLst/>
                <a:latin typeface="+mn-lt"/>
                <a:ea typeface="+mn-ea"/>
                <a:cs typeface="+mn-cs"/>
              </a:rPr>
              <a:t>- many opportunities to attach to the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 </a:t>
            </a:r>
          </a:p>
        </p:txBody>
      </p:sp>
      <p:sp>
        <p:nvSpPr>
          <p:cNvPr id="4" name="Slide Number Placeholder 3"/>
          <p:cNvSpPr>
            <a:spLocks noGrp="1"/>
          </p:cNvSpPr>
          <p:nvPr>
            <p:ph type="sldNum" sz="quarter" idx="5"/>
          </p:nvPr>
        </p:nvSpPr>
        <p:spPr/>
        <p:txBody>
          <a:bodyPr/>
          <a:lstStyle/>
          <a:p>
            <a:fld id="{0CD1E9A5-F447-4602-B022-BFC3AC1D44DF}" type="slidenum">
              <a:rPr lang="en-US" smtClean="0"/>
              <a:t>3</a:t>
            </a:fld>
            <a:endParaRPr lang="en-US"/>
          </a:p>
        </p:txBody>
      </p:sp>
    </p:spTree>
    <p:extLst>
      <p:ext uri="{BB962C8B-B14F-4D97-AF65-F5344CB8AC3E}">
        <p14:creationId xmlns:p14="http://schemas.microsoft.com/office/powerpoint/2010/main" val="350125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CD1E9A5-F447-4602-B022-BFC3AC1D44DF}" type="slidenum">
              <a:rPr lang="en-US" smtClean="0"/>
              <a:t>4</a:t>
            </a:fld>
            <a:endParaRPr lang="en-US"/>
          </a:p>
        </p:txBody>
      </p:sp>
    </p:spTree>
    <p:extLst>
      <p:ext uri="{BB962C8B-B14F-4D97-AF65-F5344CB8AC3E}">
        <p14:creationId xmlns:p14="http://schemas.microsoft.com/office/powerpoint/2010/main" val="295012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CD1E9A5-F447-4602-B022-BFC3AC1D44DF}" type="slidenum">
              <a:rPr lang="en-US" smtClean="0"/>
              <a:t>5</a:t>
            </a:fld>
            <a:endParaRPr lang="en-US"/>
          </a:p>
        </p:txBody>
      </p:sp>
    </p:spTree>
    <p:extLst>
      <p:ext uri="{BB962C8B-B14F-4D97-AF65-F5344CB8AC3E}">
        <p14:creationId xmlns:p14="http://schemas.microsoft.com/office/powerpoint/2010/main" val="71927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CD1E9A5-F447-4602-B022-BFC3AC1D44DF}" type="slidenum">
              <a:rPr lang="en-US" smtClean="0"/>
              <a:t>6</a:t>
            </a:fld>
            <a:endParaRPr lang="en-US"/>
          </a:p>
        </p:txBody>
      </p:sp>
    </p:spTree>
    <p:extLst>
      <p:ext uri="{BB962C8B-B14F-4D97-AF65-F5344CB8AC3E}">
        <p14:creationId xmlns:p14="http://schemas.microsoft.com/office/powerpoint/2010/main" val="42542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8-week long Mindfulness Training Workshop Series curriculum developed based on the feedback from the focus groups  and in collaboration with the Alberta Mindfulness Association. </a:t>
            </a:r>
          </a:p>
        </p:txBody>
      </p:sp>
      <p:sp>
        <p:nvSpPr>
          <p:cNvPr id="4" name="Slide Number Placeholder 3"/>
          <p:cNvSpPr>
            <a:spLocks noGrp="1"/>
          </p:cNvSpPr>
          <p:nvPr>
            <p:ph type="sldNum" sz="quarter" idx="5"/>
          </p:nvPr>
        </p:nvSpPr>
        <p:spPr/>
        <p:txBody>
          <a:bodyPr/>
          <a:lstStyle/>
          <a:p>
            <a:fld id="{0CD1E9A5-F447-4602-B022-BFC3AC1D44DF}" type="slidenum">
              <a:rPr lang="en-US" smtClean="0"/>
              <a:t>7</a:t>
            </a:fld>
            <a:endParaRPr lang="en-US"/>
          </a:p>
        </p:txBody>
      </p:sp>
    </p:spTree>
    <p:extLst>
      <p:ext uri="{BB962C8B-B14F-4D97-AF65-F5344CB8AC3E}">
        <p14:creationId xmlns:p14="http://schemas.microsoft.com/office/powerpoint/2010/main" val="86334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D1E9A5-F447-4602-B022-BFC3AC1D44DF}" type="slidenum">
              <a:rPr lang="en-US" smtClean="0"/>
              <a:t>8</a:t>
            </a:fld>
            <a:endParaRPr lang="en-US"/>
          </a:p>
        </p:txBody>
      </p:sp>
    </p:spTree>
    <p:extLst>
      <p:ext uri="{BB962C8B-B14F-4D97-AF65-F5344CB8AC3E}">
        <p14:creationId xmlns:p14="http://schemas.microsoft.com/office/powerpoint/2010/main" val="4195640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1E9A5-F447-4602-B022-BFC3AC1D44DF}" type="slidenum">
              <a:rPr lang="en-US" smtClean="0"/>
              <a:t>9</a:t>
            </a:fld>
            <a:endParaRPr lang="en-US"/>
          </a:p>
        </p:txBody>
      </p:sp>
    </p:spTree>
    <p:extLst>
      <p:ext uri="{BB962C8B-B14F-4D97-AF65-F5344CB8AC3E}">
        <p14:creationId xmlns:p14="http://schemas.microsoft.com/office/powerpoint/2010/main" val="417998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258A1-FB0D-4DB0-85D8-2989F6A9C3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DC135E-A824-40EE-BB4E-FAAEEEB7C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7C7328-6395-4760-A48A-150E7954C077}"/>
              </a:ext>
            </a:extLst>
          </p:cNvPr>
          <p:cNvSpPr>
            <a:spLocks noGrp="1"/>
          </p:cNvSpPr>
          <p:nvPr>
            <p:ph type="dt" sz="half" idx="10"/>
          </p:nvPr>
        </p:nvSpPr>
        <p:spPr/>
        <p:txBody>
          <a:bodyPr/>
          <a:lstStyle/>
          <a:p>
            <a:fld id="{44C36A4E-5E73-4058-8FC3-2D7AF1251AEF}" type="datetimeFigureOut">
              <a:rPr lang="en-US" smtClean="0"/>
              <a:t>10/5/2023</a:t>
            </a:fld>
            <a:endParaRPr lang="en-US"/>
          </a:p>
        </p:txBody>
      </p:sp>
      <p:sp>
        <p:nvSpPr>
          <p:cNvPr id="5" name="Footer Placeholder 4">
            <a:extLst>
              <a:ext uri="{FF2B5EF4-FFF2-40B4-BE49-F238E27FC236}">
                <a16:creationId xmlns:a16="http://schemas.microsoft.com/office/drawing/2014/main" id="{113182B2-E613-40D2-8FD3-CCCAAADA7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27C15-BF8C-4A94-BD3C-6B3836BC5E31}"/>
              </a:ext>
            </a:extLst>
          </p:cNvPr>
          <p:cNvSpPr>
            <a:spLocks noGrp="1"/>
          </p:cNvSpPr>
          <p:nvPr>
            <p:ph type="sldNum" sz="quarter" idx="12"/>
          </p:nvPr>
        </p:nvSpPr>
        <p:spPr/>
        <p:txBody>
          <a:bodyPr/>
          <a:lstStyle/>
          <a:p>
            <a:fld id="{BB933725-2148-4F81-94FF-74C4876A19F6}" type="slidenum">
              <a:rPr lang="en-US" smtClean="0"/>
              <a:t>‹#›</a:t>
            </a:fld>
            <a:endParaRPr lang="en-US"/>
          </a:p>
        </p:txBody>
      </p:sp>
    </p:spTree>
    <p:extLst>
      <p:ext uri="{BB962C8B-B14F-4D97-AF65-F5344CB8AC3E}">
        <p14:creationId xmlns:p14="http://schemas.microsoft.com/office/powerpoint/2010/main" val="86011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2ED2-6C4C-4CC7-B993-6495F623FC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76200D-7DC9-4720-8EA0-6578DE7417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0F3ED-49B7-480D-9174-48857C85BF23}"/>
              </a:ext>
            </a:extLst>
          </p:cNvPr>
          <p:cNvSpPr>
            <a:spLocks noGrp="1"/>
          </p:cNvSpPr>
          <p:nvPr>
            <p:ph type="dt" sz="half" idx="10"/>
          </p:nvPr>
        </p:nvSpPr>
        <p:spPr/>
        <p:txBody>
          <a:bodyPr/>
          <a:lstStyle/>
          <a:p>
            <a:fld id="{44C36A4E-5E73-4058-8FC3-2D7AF1251AEF}" type="datetimeFigureOut">
              <a:rPr lang="en-US" smtClean="0"/>
              <a:t>10/5/2023</a:t>
            </a:fld>
            <a:endParaRPr lang="en-US"/>
          </a:p>
        </p:txBody>
      </p:sp>
      <p:sp>
        <p:nvSpPr>
          <p:cNvPr id="5" name="Footer Placeholder 4">
            <a:extLst>
              <a:ext uri="{FF2B5EF4-FFF2-40B4-BE49-F238E27FC236}">
                <a16:creationId xmlns:a16="http://schemas.microsoft.com/office/drawing/2014/main" id="{94E4F83A-173B-4441-9023-8EA05AC02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590E7-F5D6-4363-A860-DFA58DD37BA5}"/>
              </a:ext>
            </a:extLst>
          </p:cNvPr>
          <p:cNvSpPr>
            <a:spLocks noGrp="1"/>
          </p:cNvSpPr>
          <p:nvPr>
            <p:ph type="sldNum" sz="quarter" idx="12"/>
          </p:nvPr>
        </p:nvSpPr>
        <p:spPr/>
        <p:txBody>
          <a:bodyPr/>
          <a:lstStyle/>
          <a:p>
            <a:fld id="{BB933725-2148-4F81-94FF-74C4876A19F6}" type="slidenum">
              <a:rPr lang="en-US" smtClean="0"/>
              <a:t>‹#›</a:t>
            </a:fld>
            <a:endParaRPr lang="en-US"/>
          </a:p>
        </p:txBody>
      </p:sp>
    </p:spTree>
    <p:extLst>
      <p:ext uri="{BB962C8B-B14F-4D97-AF65-F5344CB8AC3E}">
        <p14:creationId xmlns:p14="http://schemas.microsoft.com/office/powerpoint/2010/main" val="361502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D3FAD8-0787-4C2E-B570-CAC5330E04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9CC9FE-0A81-4D0E-B5CD-017FA6200F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03CCA-8338-425B-B0B9-B354B739E8AA}"/>
              </a:ext>
            </a:extLst>
          </p:cNvPr>
          <p:cNvSpPr>
            <a:spLocks noGrp="1"/>
          </p:cNvSpPr>
          <p:nvPr>
            <p:ph type="dt" sz="half" idx="10"/>
          </p:nvPr>
        </p:nvSpPr>
        <p:spPr/>
        <p:txBody>
          <a:bodyPr/>
          <a:lstStyle/>
          <a:p>
            <a:fld id="{44C36A4E-5E73-4058-8FC3-2D7AF1251AEF}" type="datetimeFigureOut">
              <a:rPr lang="en-US" smtClean="0"/>
              <a:t>10/5/2023</a:t>
            </a:fld>
            <a:endParaRPr lang="en-US"/>
          </a:p>
        </p:txBody>
      </p:sp>
      <p:sp>
        <p:nvSpPr>
          <p:cNvPr id="5" name="Footer Placeholder 4">
            <a:extLst>
              <a:ext uri="{FF2B5EF4-FFF2-40B4-BE49-F238E27FC236}">
                <a16:creationId xmlns:a16="http://schemas.microsoft.com/office/drawing/2014/main" id="{423D2C99-FA8E-4916-9B52-97682DE69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EEF5F-F0EB-4B8B-BE22-4CA5F3502D39}"/>
              </a:ext>
            </a:extLst>
          </p:cNvPr>
          <p:cNvSpPr>
            <a:spLocks noGrp="1"/>
          </p:cNvSpPr>
          <p:nvPr>
            <p:ph type="sldNum" sz="quarter" idx="12"/>
          </p:nvPr>
        </p:nvSpPr>
        <p:spPr/>
        <p:txBody>
          <a:bodyPr/>
          <a:lstStyle/>
          <a:p>
            <a:fld id="{BB933725-2148-4F81-94FF-74C4876A19F6}" type="slidenum">
              <a:rPr lang="en-US" smtClean="0"/>
              <a:t>‹#›</a:t>
            </a:fld>
            <a:endParaRPr lang="en-US"/>
          </a:p>
        </p:txBody>
      </p:sp>
    </p:spTree>
    <p:extLst>
      <p:ext uri="{BB962C8B-B14F-4D97-AF65-F5344CB8AC3E}">
        <p14:creationId xmlns:p14="http://schemas.microsoft.com/office/powerpoint/2010/main" val="325553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5465-4621-40CA-9A69-FCF1329471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5EA93-601E-4BC7-ADFE-7A2280462D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D0175C-F9BF-477A-9241-B17783E0A652}"/>
              </a:ext>
            </a:extLst>
          </p:cNvPr>
          <p:cNvSpPr>
            <a:spLocks noGrp="1"/>
          </p:cNvSpPr>
          <p:nvPr>
            <p:ph type="dt" sz="half" idx="10"/>
          </p:nvPr>
        </p:nvSpPr>
        <p:spPr/>
        <p:txBody>
          <a:bodyPr/>
          <a:lstStyle/>
          <a:p>
            <a:fld id="{44C36A4E-5E73-4058-8FC3-2D7AF1251AEF}" type="datetimeFigureOut">
              <a:rPr lang="en-US" smtClean="0"/>
              <a:t>10/5/2023</a:t>
            </a:fld>
            <a:endParaRPr lang="en-US"/>
          </a:p>
        </p:txBody>
      </p:sp>
      <p:sp>
        <p:nvSpPr>
          <p:cNvPr id="5" name="Footer Placeholder 4">
            <a:extLst>
              <a:ext uri="{FF2B5EF4-FFF2-40B4-BE49-F238E27FC236}">
                <a16:creationId xmlns:a16="http://schemas.microsoft.com/office/drawing/2014/main" id="{33591429-B73C-4408-9FE6-CBA794582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6DE06-18ED-42EB-B92E-2BE140AF406F}"/>
              </a:ext>
            </a:extLst>
          </p:cNvPr>
          <p:cNvSpPr>
            <a:spLocks noGrp="1"/>
          </p:cNvSpPr>
          <p:nvPr>
            <p:ph type="sldNum" sz="quarter" idx="12"/>
          </p:nvPr>
        </p:nvSpPr>
        <p:spPr/>
        <p:txBody>
          <a:bodyPr/>
          <a:lstStyle/>
          <a:p>
            <a:fld id="{BB933725-2148-4F81-94FF-74C4876A19F6}" type="slidenum">
              <a:rPr lang="en-US" smtClean="0"/>
              <a:t>‹#›</a:t>
            </a:fld>
            <a:endParaRPr lang="en-US"/>
          </a:p>
        </p:txBody>
      </p:sp>
    </p:spTree>
    <p:extLst>
      <p:ext uri="{BB962C8B-B14F-4D97-AF65-F5344CB8AC3E}">
        <p14:creationId xmlns:p14="http://schemas.microsoft.com/office/powerpoint/2010/main" val="346070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25DD-0B9C-4B86-8503-6D0996359A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62F0DB-E492-4F6E-B17A-CB6F01C930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AA62C2E-E15A-44AB-BA2A-403F2E475E47}"/>
              </a:ext>
            </a:extLst>
          </p:cNvPr>
          <p:cNvSpPr>
            <a:spLocks noGrp="1"/>
          </p:cNvSpPr>
          <p:nvPr>
            <p:ph type="dt" sz="half" idx="10"/>
          </p:nvPr>
        </p:nvSpPr>
        <p:spPr/>
        <p:txBody>
          <a:bodyPr/>
          <a:lstStyle/>
          <a:p>
            <a:fld id="{44C36A4E-5E73-4058-8FC3-2D7AF1251AEF}" type="datetimeFigureOut">
              <a:rPr lang="en-US" smtClean="0"/>
              <a:t>10/5/2023</a:t>
            </a:fld>
            <a:endParaRPr lang="en-US"/>
          </a:p>
        </p:txBody>
      </p:sp>
      <p:sp>
        <p:nvSpPr>
          <p:cNvPr id="5" name="Footer Placeholder 4">
            <a:extLst>
              <a:ext uri="{FF2B5EF4-FFF2-40B4-BE49-F238E27FC236}">
                <a16:creationId xmlns:a16="http://schemas.microsoft.com/office/drawing/2014/main" id="{79B15F20-F63E-4505-8078-6039BE12B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717FF-1C50-4B46-AABE-D47639FB79C2}"/>
              </a:ext>
            </a:extLst>
          </p:cNvPr>
          <p:cNvSpPr>
            <a:spLocks noGrp="1"/>
          </p:cNvSpPr>
          <p:nvPr>
            <p:ph type="sldNum" sz="quarter" idx="12"/>
          </p:nvPr>
        </p:nvSpPr>
        <p:spPr/>
        <p:txBody>
          <a:bodyPr/>
          <a:lstStyle/>
          <a:p>
            <a:fld id="{BB933725-2148-4F81-94FF-74C4876A19F6}" type="slidenum">
              <a:rPr lang="en-US" smtClean="0"/>
              <a:t>‹#›</a:t>
            </a:fld>
            <a:endParaRPr lang="en-US"/>
          </a:p>
        </p:txBody>
      </p:sp>
    </p:spTree>
    <p:extLst>
      <p:ext uri="{BB962C8B-B14F-4D97-AF65-F5344CB8AC3E}">
        <p14:creationId xmlns:p14="http://schemas.microsoft.com/office/powerpoint/2010/main" val="236216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4E788-A50A-433F-9C97-BFA322855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A54EE-E4AE-438B-AF78-85E14B2CB5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05818B-7408-4ADA-90D8-7F894C6B42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9BBACC-2615-4179-AFD5-609755BBC16E}"/>
              </a:ext>
            </a:extLst>
          </p:cNvPr>
          <p:cNvSpPr>
            <a:spLocks noGrp="1"/>
          </p:cNvSpPr>
          <p:nvPr>
            <p:ph type="dt" sz="half" idx="10"/>
          </p:nvPr>
        </p:nvSpPr>
        <p:spPr/>
        <p:txBody>
          <a:bodyPr/>
          <a:lstStyle/>
          <a:p>
            <a:fld id="{44C36A4E-5E73-4058-8FC3-2D7AF1251AEF}" type="datetimeFigureOut">
              <a:rPr lang="en-US" smtClean="0"/>
              <a:t>10/5/2023</a:t>
            </a:fld>
            <a:endParaRPr lang="en-US"/>
          </a:p>
        </p:txBody>
      </p:sp>
      <p:sp>
        <p:nvSpPr>
          <p:cNvPr id="6" name="Footer Placeholder 5">
            <a:extLst>
              <a:ext uri="{FF2B5EF4-FFF2-40B4-BE49-F238E27FC236}">
                <a16:creationId xmlns:a16="http://schemas.microsoft.com/office/drawing/2014/main" id="{F6C28631-7B05-47A4-A2CD-079D153A59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04AF0-959B-4A17-9A54-26B1A8BF1351}"/>
              </a:ext>
            </a:extLst>
          </p:cNvPr>
          <p:cNvSpPr>
            <a:spLocks noGrp="1"/>
          </p:cNvSpPr>
          <p:nvPr>
            <p:ph type="sldNum" sz="quarter" idx="12"/>
          </p:nvPr>
        </p:nvSpPr>
        <p:spPr/>
        <p:txBody>
          <a:bodyPr/>
          <a:lstStyle/>
          <a:p>
            <a:fld id="{BB933725-2148-4F81-94FF-74C4876A19F6}" type="slidenum">
              <a:rPr lang="en-US" smtClean="0"/>
              <a:t>‹#›</a:t>
            </a:fld>
            <a:endParaRPr lang="en-US"/>
          </a:p>
        </p:txBody>
      </p:sp>
    </p:spTree>
    <p:extLst>
      <p:ext uri="{BB962C8B-B14F-4D97-AF65-F5344CB8AC3E}">
        <p14:creationId xmlns:p14="http://schemas.microsoft.com/office/powerpoint/2010/main" val="57699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4EC8-52E7-4946-A491-53411B7DBC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08F4B6-1668-4D4D-AC79-24F75DEF1B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0DB3BE-D7CA-430F-971C-E915814B84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4F67C6-848C-494B-8C57-CF9152C83C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8CB898-16C7-4445-8364-FC1E36B3FAF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8C3FD8-4D44-4EE7-8CBD-A78474C2CB66}"/>
              </a:ext>
            </a:extLst>
          </p:cNvPr>
          <p:cNvSpPr>
            <a:spLocks noGrp="1"/>
          </p:cNvSpPr>
          <p:nvPr>
            <p:ph type="dt" sz="half" idx="10"/>
          </p:nvPr>
        </p:nvSpPr>
        <p:spPr/>
        <p:txBody>
          <a:bodyPr/>
          <a:lstStyle/>
          <a:p>
            <a:fld id="{44C36A4E-5E73-4058-8FC3-2D7AF1251AEF}" type="datetimeFigureOut">
              <a:rPr lang="en-US" smtClean="0"/>
              <a:t>10/5/2023</a:t>
            </a:fld>
            <a:endParaRPr lang="en-US"/>
          </a:p>
        </p:txBody>
      </p:sp>
      <p:sp>
        <p:nvSpPr>
          <p:cNvPr id="8" name="Footer Placeholder 7">
            <a:extLst>
              <a:ext uri="{FF2B5EF4-FFF2-40B4-BE49-F238E27FC236}">
                <a16:creationId xmlns:a16="http://schemas.microsoft.com/office/drawing/2014/main" id="{EDC7CBF1-A7D0-4C3E-B101-3934F89B2E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CFE41A-CE8E-41A4-BE81-165C82897655}"/>
              </a:ext>
            </a:extLst>
          </p:cNvPr>
          <p:cNvSpPr>
            <a:spLocks noGrp="1"/>
          </p:cNvSpPr>
          <p:nvPr>
            <p:ph type="sldNum" sz="quarter" idx="12"/>
          </p:nvPr>
        </p:nvSpPr>
        <p:spPr/>
        <p:txBody>
          <a:bodyPr/>
          <a:lstStyle/>
          <a:p>
            <a:fld id="{BB933725-2148-4F81-94FF-74C4876A19F6}" type="slidenum">
              <a:rPr lang="en-US" smtClean="0"/>
              <a:t>‹#›</a:t>
            </a:fld>
            <a:endParaRPr lang="en-US"/>
          </a:p>
        </p:txBody>
      </p:sp>
    </p:spTree>
    <p:extLst>
      <p:ext uri="{BB962C8B-B14F-4D97-AF65-F5344CB8AC3E}">
        <p14:creationId xmlns:p14="http://schemas.microsoft.com/office/powerpoint/2010/main" val="3532101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17DA-4C60-47A3-BD0E-4DEE074854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3209AB-24D1-423C-AD5F-326F00492B1F}"/>
              </a:ext>
            </a:extLst>
          </p:cNvPr>
          <p:cNvSpPr>
            <a:spLocks noGrp="1"/>
          </p:cNvSpPr>
          <p:nvPr>
            <p:ph type="dt" sz="half" idx="10"/>
          </p:nvPr>
        </p:nvSpPr>
        <p:spPr/>
        <p:txBody>
          <a:bodyPr/>
          <a:lstStyle/>
          <a:p>
            <a:fld id="{44C36A4E-5E73-4058-8FC3-2D7AF1251AEF}" type="datetimeFigureOut">
              <a:rPr lang="en-US" smtClean="0"/>
              <a:t>10/5/2023</a:t>
            </a:fld>
            <a:endParaRPr lang="en-US"/>
          </a:p>
        </p:txBody>
      </p:sp>
      <p:sp>
        <p:nvSpPr>
          <p:cNvPr id="4" name="Footer Placeholder 3">
            <a:extLst>
              <a:ext uri="{FF2B5EF4-FFF2-40B4-BE49-F238E27FC236}">
                <a16:creationId xmlns:a16="http://schemas.microsoft.com/office/drawing/2014/main" id="{7AF8E68E-7AFB-45E8-A8F2-87D2C11048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3B769F-7A62-4AD6-B093-A15C5FBE39B5}"/>
              </a:ext>
            </a:extLst>
          </p:cNvPr>
          <p:cNvSpPr>
            <a:spLocks noGrp="1"/>
          </p:cNvSpPr>
          <p:nvPr>
            <p:ph type="sldNum" sz="quarter" idx="12"/>
          </p:nvPr>
        </p:nvSpPr>
        <p:spPr/>
        <p:txBody>
          <a:bodyPr/>
          <a:lstStyle/>
          <a:p>
            <a:fld id="{BB933725-2148-4F81-94FF-74C4876A19F6}" type="slidenum">
              <a:rPr lang="en-US" smtClean="0"/>
              <a:t>‹#›</a:t>
            </a:fld>
            <a:endParaRPr lang="en-US"/>
          </a:p>
        </p:txBody>
      </p:sp>
    </p:spTree>
    <p:extLst>
      <p:ext uri="{BB962C8B-B14F-4D97-AF65-F5344CB8AC3E}">
        <p14:creationId xmlns:p14="http://schemas.microsoft.com/office/powerpoint/2010/main" val="4522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34A6A4-E7C7-43E1-AF81-589546C962B6}"/>
              </a:ext>
            </a:extLst>
          </p:cNvPr>
          <p:cNvSpPr>
            <a:spLocks noGrp="1"/>
          </p:cNvSpPr>
          <p:nvPr>
            <p:ph type="dt" sz="half" idx="10"/>
          </p:nvPr>
        </p:nvSpPr>
        <p:spPr/>
        <p:txBody>
          <a:bodyPr/>
          <a:lstStyle/>
          <a:p>
            <a:fld id="{44C36A4E-5E73-4058-8FC3-2D7AF1251AEF}" type="datetimeFigureOut">
              <a:rPr lang="en-US" smtClean="0"/>
              <a:t>10/5/2023</a:t>
            </a:fld>
            <a:endParaRPr lang="en-US"/>
          </a:p>
        </p:txBody>
      </p:sp>
      <p:sp>
        <p:nvSpPr>
          <p:cNvPr id="3" name="Footer Placeholder 2">
            <a:extLst>
              <a:ext uri="{FF2B5EF4-FFF2-40B4-BE49-F238E27FC236}">
                <a16:creationId xmlns:a16="http://schemas.microsoft.com/office/drawing/2014/main" id="{CCAA2A32-31FC-418C-BD89-04FCF74C4B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2427AD-6515-414D-9183-F07A00FA5C9E}"/>
              </a:ext>
            </a:extLst>
          </p:cNvPr>
          <p:cNvSpPr>
            <a:spLocks noGrp="1"/>
          </p:cNvSpPr>
          <p:nvPr>
            <p:ph type="sldNum" sz="quarter" idx="12"/>
          </p:nvPr>
        </p:nvSpPr>
        <p:spPr/>
        <p:txBody>
          <a:bodyPr/>
          <a:lstStyle/>
          <a:p>
            <a:fld id="{BB933725-2148-4F81-94FF-74C4876A19F6}" type="slidenum">
              <a:rPr lang="en-US" smtClean="0"/>
              <a:t>‹#›</a:t>
            </a:fld>
            <a:endParaRPr lang="en-US"/>
          </a:p>
        </p:txBody>
      </p:sp>
    </p:spTree>
    <p:extLst>
      <p:ext uri="{BB962C8B-B14F-4D97-AF65-F5344CB8AC3E}">
        <p14:creationId xmlns:p14="http://schemas.microsoft.com/office/powerpoint/2010/main" val="34118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D463-853E-46DA-8A2D-CD01405EC0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6F850C-054A-47DA-A0F7-7D8078FA14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0EDF24-3130-4D09-8749-E767C0A67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2902B3-EC4C-4C10-9F56-8725342602CA}"/>
              </a:ext>
            </a:extLst>
          </p:cNvPr>
          <p:cNvSpPr>
            <a:spLocks noGrp="1"/>
          </p:cNvSpPr>
          <p:nvPr>
            <p:ph type="dt" sz="half" idx="10"/>
          </p:nvPr>
        </p:nvSpPr>
        <p:spPr/>
        <p:txBody>
          <a:bodyPr/>
          <a:lstStyle/>
          <a:p>
            <a:fld id="{44C36A4E-5E73-4058-8FC3-2D7AF1251AEF}" type="datetimeFigureOut">
              <a:rPr lang="en-US" smtClean="0"/>
              <a:t>10/5/2023</a:t>
            </a:fld>
            <a:endParaRPr lang="en-US"/>
          </a:p>
        </p:txBody>
      </p:sp>
      <p:sp>
        <p:nvSpPr>
          <p:cNvPr id="6" name="Footer Placeholder 5">
            <a:extLst>
              <a:ext uri="{FF2B5EF4-FFF2-40B4-BE49-F238E27FC236}">
                <a16:creationId xmlns:a16="http://schemas.microsoft.com/office/drawing/2014/main" id="{21EAB461-35CD-4A73-9CC6-8D09BF51E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8ECA7E-9B13-4508-9A60-FA5EE44B3226}"/>
              </a:ext>
            </a:extLst>
          </p:cNvPr>
          <p:cNvSpPr>
            <a:spLocks noGrp="1"/>
          </p:cNvSpPr>
          <p:nvPr>
            <p:ph type="sldNum" sz="quarter" idx="12"/>
          </p:nvPr>
        </p:nvSpPr>
        <p:spPr/>
        <p:txBody>
          <a:bodyPr/>
          <a:lstStyle/>
          <a:p>
            <a:fld id="{BB933725-2148-4F81-94FF-74C4876A19F6}" type="slidenum">
              <a:rPr lang="en-US" smtClean="0"/>
              <a:t>‹#›</a:t>
            </a:fld>
            <a:endParaRPr lang="en-US"/>
          </a:p>
        </p:txBody>
      </p:sp>
    </p:spTree>
    <p:extLst>
      <p:ext uri="{BB962C8B-B14F-4D97-AF65-F5344CB8AC3E}">
        <p14:creationId xmlns:p14="http://schemas.microsoft.com/office/powerpoint/2010/main" val="111890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82A9-269B-4C9D-8D4F-6EF6725270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92C2E2-928E-4E9C-B2EC-CD8687357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DE43C5-BE6A-4AA8-9B6B-4762FDF77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5856C4-4D5B-4853-BFB5-51DA336564BA}"/>
              </a:ext>
            </a:extLst>
          </p:cNvPr>
          <p:cNvSpPr>
            <a:spLocks noGrp="1"/>
          </p:cNvSpPr>
          <p:nvPr>
            <p:ph type="dt" sz="half" idx="10"/>
          </p:nvPr>
        </p:nvSpPr>
        <p:spPr/>
        <p:txBody>
          <a:bodyPr/>
          <a:lstStyle/>
          <a:p>
            <a:fld id="{44C36A4E-5E73-4058-8FC3-2D7AF1251AEF}" type="datetimeFigureOut">
              <a:rPr lang="en-US" smtClean="0"/>
              <a:t>10/5/2023</a:t>
            </a:fld>
            <a:endParaRPr lang="en-US"/>
          </a:p>
        </p:txBody>
      </p:sp>
      <p:sp>
        <p:nvSpPr>
          <p:cNvPr id="6" name="Footer Placeholder 5">
            <a:extLst>
              <a:ext uri="{FF2B5EF4-FFF2-40B4-BE49-F238E27FC236}">
                <a16:creationId xmlns:a16="http://schemas.microsoft.com/office/drawing/2014/main" id="{A79C6C64-39E1-4847-836B-D1DE9175C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BF086-41CB-4C58-AAB0-B9A3C8DCC17B}"/>
              </a:ext>
            </a:extLst>
          </p:cNvPr>
          <p:cNvSpPr>
            <a:spLocks noGrp="1"/>
          </p:cNvSpPr>
          <p:nvPr>
            <p:ph type="sldNum" sz="quarter" idx="12"/>
          </p:nvPr>
        </p:nvSpPr>
        <p:spPr/>
        <p:txBody>
          <a:bodyPr/>
          <a:lstStyle/>
          <a:p>
            <a:fld id="{BB933725-2148-4F81-94FF-74C4876A19F6}" type="slidenum">
              <a:rPr lang="en-US" smtClean="0"/>
              <a:t>‹#›</a:t>
            </a:fld>
            <a:endParaRPr lang="en-US"/>
          </a:p>
        </p:txBody>
      </p:sp>
    </p:spTree>
    <p:extLst>
      <p:ext uri="{BB962C8B-B14F-4D97-AF65-F5344CB8AC3E}">
        <p14:creationId xmlns:p14="http://schemas.microsoft.com/office/powerpoint/2010/main" val="215391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69B48D-F00E-46D7-AF6E-5DFBAFEE8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A758B7-5BFC-4C47-9525-0025F882D8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414EC-C528-4ECB-AE92-733566FF8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36A4E-5E73-4058-8FC3-2D7AF1251AEF}" type="datetimeFigureOut">
              <a:rPr lang="en-US" smtClean="0"/>
              <a:t>10/5/2023</a:t>
            </a:fld>
            <a:endParaRPr lang="en-US"/>
          </a:p>
        </p:txBody>
      </p:sp>
      <p:sp>
        <p:nvSpPr>
          <p:cNvPr id="5" name="Footer Placeholder 4">
            <a:extLst>
              <a:ext uri="{FF2B5EF4-FFF2-40B4-BE49-F238E27FC236}">
                <a16:creationId xmlns:a16="http://schemas.microsoft.com/office/drawing/2014/main" id="{62040648-639B-432B-9FDE-A1ABFE488D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043DCD-F986-46B3-A945-3A6B760FE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33725-2148-4F81-94FF-74C4876A19F6}" type="slidenum">
              <a:rPr lang="en-US" smtClean="0"/>
              <a:t>‹#›</a:t>
            </a:fld>
            <a:endParaRPr lang="en-US"/>
          </a:p>
        </p:txBody>
      </p:sp>
    </p:spTree>
    <p:extLst>
      <p:ext uri="{BB962C8B-B14F-4D97-AF65-F5344CB8AC3E}">
        <p14:creationId xmlns:p14="http://schemas.microsoft.com/office/powerpoint/2010/main" val="1023156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hyperlink" Target="http://www.ciwa-online.com/" TargetMode="External"/><Relationship Id="rId3" Type="http://schemas.openxmlformats.org/officeDocument/2006/relationships/image" Target="../media/image2.png"/><Relationship Id="rId7" Type="http://schemas.openxmlformats.org/officeDocument/2006/relationships/image" Target="../media/image10.tm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tmp"/><Relationship Id="rId5" Type="http://schemas.openxmlformats.org/officeDocument/2006/relationships/image" Target="../media/image8.tmp"/><Relationship Id="rId4" Type="http://schemas.openxmlformats.org/officeDocument/2006/relationships/image" Target="../media/image7.tmp"/></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BgfSLWijcr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95000">
              <a:srgbClr val="9CAB91"/>
            </a:gs>
            <a:gs pos="84000">
              <a:schemeClr val="accent6">
                <a:lumMod val="5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89996-927A-4F5A-A87D-95CC5C4106F2}"/>
              </a:ext>
            </a:extLst>
          </p:cNvPr>
          <p:cNvSpPr/>
          <p:nvPr/>
        </p:nvSpPr>
        <p:spPr>
          <a:xfrm>
            <a:off x="1285875" y="266700"/>
            <a:ext cx="10591800" cy="6305550"/>
          </a:xfrm>
          <a:prstGeom prst="rect">
            <a:avLst/>
          </a:prstGeom>
          <a:solidFill>
            <a:schemeClr val="bg1">
              <a:alpha val="9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85FF190-4A6A-43D1-A410-3AF284D10C22}"/>
              </a:ext>
            </a:extLst>
          </p:cNvPr>
          <p:cNvSpPr txBox="1"/>
          <p:nvPr/>
        </p:nvSpPr>
        <p:spPr>
          <a:xfrm>
            <a:off x="3391104" y="2781546"/>
            <a:ext cx="7515021" cy="2215991"/>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Mindfulness for Social Recovery and Wellbeing of Immigrant Women</a:t>
            </a:r>
            <a:endParaRPr lang="en-US" sz="4000" dirty="0">
              <a:latin typeface="Arial" panose="020B0604020202020204" pitchFamily="34" charset="0"/>
              <a:cs typeface="Arial" panose="020B0604020202020204" pitchFamily="34" charset="0"/>
            </a:endParaRPr>
          </a:p>
          <a:p>
            <a:endParaRPr lang="en-US" dirty="0"/>
          </a:p>
        </p:txBody>
      </p:sp>
      <p:sp>
        <p:nvSpPr>
          <p:cNvPr id="11" name="TextBox 10">
            <a:extLst>
              <a:ext uri="{FF2B5EF4-FFF2-40B4-BE49-F238E27FC236}">
                <a16:creationId xmlns:a16="http://schemas.microsoft.com/office/drawing/2014/main" id="{4F6DD194-E7B8-4CCD-A0EA-43444501A5B5}"/>
              </a:ext>
            </a:extLst>
          </p:cNvPr>
          <p:cNvSpPr txBox="1"/>
          <p:nvPr/>
        </p:nvSpPr>
        <p:spPr>
          <a:xfrm>
            <a:off x="3079161" y="5451952"/>
            <a:ext cx="8638705" cy="984885"/>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Presenter: Ivana Calina</a:t>
            </a:r>
          </a:p>
          <a:p>
            <a:pPr algn="ctr"/>
            <a:r>
              <a:rPr lang="en-US" sz="2000" b="1" dirty="0">
                <a:latin typeface="Arial" panose="020B0604020202020204" pitchFamily="34" charset="0"/>
                <a:cs typeface="Arial" panose="020B0604020202020204" pitchFamily="34" charset="0"/>
              </a:rPr>
              <a:t>Calgary Immigrant Women’s Association</a:t>
            </a:r>
            <a:endParaRPr lang="en-US" sz="2000" dirty="0">
              <a:latin typeface="Arial" panose="020B0604020202020204" pitchFamily="34" charset="0"/>
              <a:cs typeface="Arial" panose="020B0604020202020204" pitchFamily="34" charset="0"/>
            </a:endParaRPr>
          </a:p>
          <a:p>
            <a:endParaRPr lang="en-US" dirty="0"/>
          </a:p>
        </p:txBody>
      </p:sp>
      <p:sp>
        <p:nvSpPr>
          <p:cNvPr id="12" name="TextBox 11">
            <a:extLst>
              <a:ext uri="{FF2B5EF4-FFF2-40B4-BE49-F238E27FC236}">
                <a16:creationId xmlns:a16="http://schemas.microsoft.com/office/drawing/2014/main" id="{33B92009-571D-4293-9410-CD80A3BB615E}"/>
              </a:ext>
            </a:extLst>
          </p:cNvPr>
          <p:cNvSpPr txBox="1"/>
          <p:nvPr/>
        </p:nvSpPr>
        <p:spPr>
          <a:xfrm>
            <a:off x="3079160" y="511251"/>
            <a:ext cx="7679151" cy="1015663"/>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 Mobilizing Knowledge on Newcomers Symposium </a:t>
            </a:r>
          </a:p>
          <a:p>
            <a:pPr algn="ctr"/>
            <a:r>
              <a:rPr lang="en-US" sz="1400" b="1" dirty="0"/>
              <a:t>The Best Western Premier Calgary Plaza Hotel and Conference Centre 1316 33 Street NE Calgary, AB</a:t>
            </a:r>
            <a:r>
              <a:rPr lang="en-US" sz="1400" dirty="0"/>
              <a:t> </a:t>
            </a:r>
            <a:r>
              <a:rPr lang="en-US" sz="1400" b="1" dirty="0">
                <a:latin typeface="Arial" panose="020B0604020202020204" pitchFamily="34" charset="0"/>
                <a:cs typeface="Arial" panose="020B0604020202020204" pitchFamily="34" charset="0"/>
              </a:rPr>
              <a:t>      October 6, 2023 </a:t>
            </a:r>
            <a:endParaRPr lang="en-US" sz="1400" dirty="0">
              <a:latin typeface="Arial" panose="020B0604020202020204" pitchFamily="34" charset="0"/>
              <a:cs typeface="Arial" panose="020B0604020202020204" pitchFamily="34" charset="0"/>
            </a:endParaRPr>
          </a:p>
          <a:p>
            <a:endParaRPr lang="en-US" dirty="0"/>
          </a:p>
        </p:txBody>
      </p:sp>
      <p:sp>
        <p:nvSpPr>
          <p:cNvPr id="14" name="Oval 2">
            <a:extLst>
              <a:ext uri="{FF2B5EF4-FFF2-40B4-BE49-F238E27FC236}">
                <a16:creationId xmlns:a16="http://schemas.microsoft.com/office/drawing/2014/main" id="{2F0C6DD9-F856-41AF-948A-83A9B93F1B1A}"/>
              </a:ext>
            </a:extLst>
          </p:cNvPr>
          <p:cNvSpPr>
            <a:spLocks noChangeArrowheads="1"/>
          </p:cNvSpPr>
          <p:nvPr/>
        </p:nvSpPr>
        <p:spPr bwMode="auto">
          <a:xfrm>
            <a:off x="100090" y="1711613"/>
            <a:ext cx="3375511" cy="3195287"/>
          </a:xfrm>
          <a:prstGeom prst="ellipse">
            <a:avLst/>
          </a:prstGeom>
          <a:solidFill>
            <a:srgbClr val="FFFFFF"/>
          </a:solidFill>
          <a:ln>
            <a:noFill/>
          </a:ln>
          <a:effectLst>
            <a:outerShdw blurRad="190500" dist="355600" dir="3660000" algn="t" rotWithShape="0">
              <a:srgbClr val="000000">
                <a:alpha val="72000"/>
              </a:srgbClr>
            </a:outerShdw>
          </a:effectLst>
          <a:extLst>
            <a:ext uri="{91240B29-F687-4F45-9708-019B960494DF}">
              <a14:hiddenLine xmlns:a14="http://schemas.microsoft.com/office/drawing/2010/main" w="25400" algn="ctr">
                <a:solidFill>
                  <a:srgbClr val="000000"/>
                </a:solidFill>
                <a:round/>
                <a:headEnd/>
                <a:tailEnd/>
              </a14:hiddenLine>
            </a:ext>
          </a:extLst>
        </p:spPr>
        <p:txBody>
          <a:bodyPr vert="horz" wrap="square" lIns="36576" tIns="36576" rIns="36576" bIns="36576"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B1320ED0-0ACB-412D-8F9A-4BC6E595C063}"/>
              </a:ext>
            </a:extLst>
          </p:cNvPr>
          <p:cNvPicPr>
            <a:picLocks noChangeAspect="1"/>
          </p:cNvPicPr>
          <p:nvPr/>
        </p:nvPicPr>
        <p:blipFill>
          <a:blip r:embed="rId3"/>
          <a:stretch>
            <a:fillRect/>
          </a:stretch>
        </p:blipFill>
        <p:spPr>
          <a:xfrm>
            <a:off x="803376" y="2277603"/>
            <a:ext cx="1919058" cy="2099733"/>
          </a:xfrm>
          <a:prstGeom prst="rect">
            <a:avLst/>
          </a:prstGeom>
        </p:spPr>
      </p:pic>
    </p:spTree>
    <p:extLst>
      <p:ext uri="{BB962C8B-B14F-4D97-AF65-F5344CB8AC3E}">
        <p14:creationId xmlns:p14="http://schemas.microsoft.com/office/powerpoint/2010/main" val="1480942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95000">
              <a:srgbClr val="9CAB91"/>
            </a:gs>
            <a:gs pos="84000">
              <a:schemeClr val="accent6">
                <a:lumMod val="5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89996-927A-4F5A-A87D-95CC5C4106F2}"/>
              </a:ext>
            </a:extLst>
          </p:cNvPr>
          <p:cNvSpPr/>
          <p:nvPr/>
        </p:nvSpPr>
        <p:spPr>
          <a:xfrm>
            <a:off x="280987" y="115553"/>
            <a:ext cx="11630025" cy="6267450"/>
          </a:xfrm>
          <a:prstGeom prst="rect">
            <a:avLst/>
          </a:prstGeom>
          <a:solidFill>
            <a:schemeClr val="bg1">
              <a:alpha val="9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37C1FA82-C8F2-4FFA-8700-CD9A49C65F36}"/>
              </a:ext>
            </a:extLst>
          </p:cNvPr>
          <p:cNvGrpSpPr/>
          <p:nvPr/>
        </p:nvGrpSpPr>
        <p:grpSpPr>
          <a:xfrm>
            <a:off x="10997650" y="5647841"/>
            <a:ext cx="1094606" cy="1094606"/>
            <a:chOff x="10997650" y="5647841"/>
            <a:chExt cx="1094606" cy="1094606"/>
          </a:xfrm>
        </p:grpSpPr>
        <p:sp>
          <p:nvSpPr>
            <p:cNvPr id="10" name="Oval 2">
              <a:extLst>
                <a:ext uri="{FF2B5EF4-FFF2-40B4-BE49-F238E27FC236}">
                  <a16:creationId xmlns:a16="http://schemas.microsoft.com/office/drawing/2014/main" id="{B5405F7E-B2A2-47B4-B160-98ABF9487A81}"/>
                </a:ext>
              </a:extLst>
            </p:cNvPr>
            <p:cNvSpPr>
              <a:spLocks noChangeArrowheads="1"/>
            </p:cNvSpPr>
            <p:nvPr/>
          </p:nvSpPr>
          <p:spPr bwMode="auto">
            <a:xfrm>
              <a:off x="10997650" y="5647841"/>
              <a:ext cx="1094606" cy="1094606"/>
            </a:xfrm>
            <a:prstGeom prst="ellipse">
              <a:avLst/>
            </a:prstGeom>
            <a:solidFill>
              <a:srgbClr val="FFFFFF"/>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lgn="ctr">
                  <a:solidFill>
                    <a:srgbClr val="000000"/>
                  </a:solidFill>
                  <a:round/>
                  <a:headEnd/>
                  <a:tailEnd/>
                </a14:hiddenLine>
              </a:ext>
            </a:extLst>
          </p:spPr>
          <p:txBody>
            <a:bodyPr vert="horz" wrap="square" lIns="36576" tIns="36576" rIns="36576" bIns="36576" numCol="1" anchor="t" anchorCtr="0" compatLnSpc="1">
              <a:prstTxWarp prst="textNoShape">
                <a:avLst/>
              </a:prstTxWarp>
            </a:bodyPr>
            <a:lstStyle/>
            <a:p>
              <a:endParaRPr lang="en-US"/>
            </a:p>
          </p:txBody>
        </p:sp>
        <p:pic>
          <p:nvPicPr>
            <p:cNvPr id="11" name="Picture 3" descr="Clogo (Transparent Background)">
              <a:extLst>
                <a:ext uri="{FF2B5EF4-FFF2-40B4-BE49-F238E27FC236}">
                  <a16:creationId xmlns:a16="http://schemas.microsoft.com/office/drawing/2014/main" id="{CB6844B2-608B-4E07-8E75-1AC05E664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333" y="5715322"/>
              <a:ext cx="841240" cy="9596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 name="TextBox 1">
            <a:extLst>
              <a:ext uri="{FF2B5EF4-FFF2-40B4-BE49-F238E27FC236}">
                <a16:creationId xmlns:a16="http://schemas.microsoft.com/office/drawing/2014/main" id="{81BA42B6-1C47-4941-AD45-EB1D9D169EC1}"/>
              </a:ext>
            </a:extLst>
          </p:cNvPr>
          <p:cNvSpPr txBox="1"/>
          <p:nvPr/>
        </p:nvSpPr>
        <p:spPr>
          <a:xfrm>
            <a:off x="561109" y="322118"/>
            <a:ext cx="11128664" cy="584775"/>
          </a:xfrm>
          <a:prstGeom prst="rect">
            <a:avLst/>
          </a:prstGeom>
          <a:noFill/>
        </p:spPr>
        <p:txBody>
          <a:bodyPr wrap="square" rtlCol="0">
            <a:spAutoFit/>
          </a:bodyPr>
          <a:lstStyle/>
          <a:p>
            <a:pPr algn="ctr"/>
            <a:r>
              <a:rPr lang="en-US" sz="3200" b="1" dirty="0"/>
              <a:t>Customized curriculum for family members</a:t>
            </a:r>
          </a:p>
        </p:txBody>
      </p:sp>
      <p:sp>
        <p:nvSpPr>
          <p:cNvPr id="4" name="TextBox 3">
            <a:extLst>
              <a:ext uri="{FF2B5EF4-FFF2-40B4-BE49-F238E27FC236}">
                <a16:creationId xmlns:a16="http://schemas.microsoft.com/office/drawing/2014/main" id="{1F7B16F3-132F-4C87-8A65-CAB0DBC2FD5F}"/>
              </a:ext>
            </a:extLst>
          </p:cNvPr>
          <p:cNvSpPr txBox="1"/>
          <p:nvPr/>
        </p:nvSpPr>
        <p:spPr>
          <a:xfrm>
            <a:off x="1506682" y="1496291"/>
            <a:ext cx="9490968" cy="3159839"/>
          </a:xfrm>
          <a:prstGeom prst="rect">
            <a:avLst/>
          </a:prstGeom>
          <a:noFill/>
        </p:spPr>
        <p:txBody>
          <a:bodyPr wrap="square" rtlCol="0">
            <a:spAutoFit/>
          </a:bodyPr>
          <a:lstStyle/>
          <a:p>
            <a:pPr marL="285750" marR="0" lvl="0" indent="-285750">
              <a:spcBef>
                <a:spcPts val="410"/>
              </a:spcBef>
              <a:spcAft>
                <a:spcPts val="0"/>
              </a:spcAft>
              <a:buFont typeface="Arial" panose="020B0604020202020204" pitchFamily="34" charset="0"/>
              <a:buChar char="•"/>
            </a:pPr>
            <a:r>
              <a:rPr lang="en-US" sz="2800" dirty="0">
                <a:solidFill>
                  <a:srgbClr val="000000"/>
                </a:solidFill>
                <a:latin typeface="Arial" panose="020B0604020202020204" pitchFamily="34" charset="0"/>
                <a:ea typeface="Calibri" panose="020F0502020204030204" pitchFamily="34" charset="0"/>
              </a:rPr>
              <a:t>20 spouses and other family members (youth, grandparents) engaged in the development of customized curriculum</a:t>
            </a:r>
          </a:p>
          <a:p>
            <a:pPr marR="0" lvl="0">
              <a:spcBef>
                <a:spcPts val="410"/>
              </a:spcBef>
              <a:spcAft>
                <a:spcPts val="0"/>
              </a:spcAft>
            </a:pPr>
            <a:endParaRPr lang="en-US" sz="2800" dirty="0">
              <a:solidFill>
                <a:srgbClr val="000000"/>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sz="2800" dirty="0">
                <a:latin typeface="Arial" panose="020B0604020202020204" pitchFamily="34" charset="0"/>
                <a:ea typeface="Calibri" panose="020F0502020204030204" pitchFamily="34" charset="0"/>
              </a:rPr>
              <a:t>1 customized curriculum developed based on needs assessment and feedback from spouses/perpetrators of immigrant women impacted by gender-based violence</a:t>
            </a:r>
            <a:endParaRPr lang="en-US" sz="2800" dirty="0"/>
          </a:p>
        </p:txBody>
      </p:sp>
    </p:spTree>
    <p:extLst>
      <p:ext uri="{BB962C8B-B14F-4D97-AF65-F5344CB8AC3E}">
        <p14:creationId xmlns:p14="http://schemas.microsoft.com/office/powerpoint/2010/main" val="218928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95000">
              <a:srgbClr val="9CAB91"/>
            </a:gs>
            <a:gs pos="84000">
              <a:schemeClr val="accent6">
                <a:lumMod val="5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89996-927A-4F5A-A87D-95CC5C4106F2}"/>
              </a:ext>
            </a:extLst>
          </p:cNvPr>
          <p:cNvSpPr/>
          <p:nvPr/>
        </p:nvSpPr>
        <p:spPr>
          <a:xfrm>
            <a:off x="280987" y="115553"/>
            <a:ext cx="11630025" cy="6267450"/>
          </a:xfrm>
          <a:prstGeom prst="rect">
            <a:avLst/>
          </a:prstGeom>
          <a:solidFill>
            <a:schemeClr val="bg1">
              <a:alpha val="9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37C1FA82-C8F2-4FFA-8700-CD9A49C65F36}"/>
              </a:ext>
            </a:extLst>
          </p:cNvPr>
          <p:cNvGrpSpPr/>
          <p:nvPr/>
        </p:nvGrpSpPr>
        <p:grpSpPr>
          <a:xfrm>
            <a:off x="10997650" y="5647841"/>
            <a:ext cx="1094606" cy="1094606"/>
            <a:chOff x="10997650" y="5647841"/>
            <a:chExt cx="1094606" cy="1094606"/>
          </a:xfrm>
        </p:grpSpPr>
        <p:sp>
          <p:nvSpPr>
            <p:cNvPr id="10" name="Oval 2">
              <a:extLst>
                <a:ext uri="{FF2B5EF4-FFF2-40B4-BE49-F238E27FC236}">
                  <a16:creationId xmlns:a16="http://schemas.microsoft.com/office/drawing/2014/main" id="{B5405F7E-B2A2-47B4-B160-98ABF9487A81}"/>
                </a:ext>
              </a:extLst>
            </p:cNvPr>
            <p:cNvSpPr>
              <a:spLocks noChangeArrowheads="1"/>
            </p:cNvSpPr>
            <p:nvPr/>
          </p:nvSpPr>
          <p:spPr bwMode="auto">
            <a:xfrm>
              <a:off x="10997650" y="5647841"/>
              <a:ext cx="1094606" cy="1094606"/>
            </a:xfrm>
            <a:prstGeom prst="ellipse">
              <a:avLst/>
            </a:prstGeom>
            <a:solidFill>
              <a:srgbClr val="FFFFFF"/>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lgn="ctr">
                  <a:solidFill>
                    <a:srgbClr val="000000"/>
                  </a:solidFill>
                  <a:round/>
                  <a:headEnd/>
                  <a:tailEnd/>
                </a14:hiddenLine>
              </a:ext>
            </a:extLst>
          </p:spPr>
          <p:txBody>
            <a:bodyPr vert="horz" wrap="square" lIns="36576" tIns="36576" rIns="36576" bIns="36576" numCol="1" anchor="t" anchorCtr="0" compatLnSpc="1">
              <a:prstTxWarp prst="textNoShape">
                <a:avLst/>
              </a:prstTxWarp>
            </a:bodyPr>
            <a:lstStyle/>
            <a:p>
              <a:endParaRPr lang="en-US"/>
            </a:p>
          </p:txBody>
        </p:sp>
        <p:pic>
          <p:nvPicPr>
            <p:cNvPr id="11" name="Picture 3" descr="Clogo (Transparent Background)">
              <a:extLst>
                <a:ext uri="{FF2B5EF4-FFF2-40B4-BE49-F238E27FC236}">
                  <a16:creationId xmlns:a16="http://schemas.microsoft.com/office/drawing/2014/main" id="{CB6844B2-608B-4E07-8E75-1AC05E664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333" y="5715322"/>
              <a:ext cx="841240" cy="9596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aphicFrame>
        <p:nvGraphicFramePr>
          <p:cNvPr id="3" name="Table 2">
            <a:extLst>
              <a:ext uri="{FF2B5EF4-FFF2-40B4-BE49-F238E27FC236}">
                <a16:creationId xmlns:a16="http://schemas.microsoft.com/office/drawing/2014/main" id="{9FB1B42D-E6BF-4575-B1E3-6904DECC9847}"/>
              </a:ext>
            </a:extLst>
          </p:cNvPr>
          <p:cNvGraphicFramePr>
            <a:graphicFrameLocks noGrp="1"/>
          </p:cNvGraphicFramePr>
          <p:nvPr>
            <p:extLst>
              <p:ext uri="{D42A27DB-BD31-4B8C-83A1-F6EECF244321}">
                <p14:modId xmlns:p14="http://schemas.microsoft.com/office/powerpoint/2010/main" val="3117544459"/>
              </p:ext>
            </p:extLst>
          </p:nvPr>
        </p:nvGraphicFramePr>
        <p:xfrm>
          <a:off x="502227" y="906893"/>
          <a:ext cx="10751252" cy="4299269"/>
        </p:xfrm>
        <a:graphic>
          <a:graphicData uri="http://schemas.openxmlformats.org/drawingml/2006/table">
            <a:tbl>
              <a:tblPr firstRow="1" firstCol="1" bandRow="1"/>
              <a:tblGrid>
                <a:gridCol w="6279906">
                  <a:extLst>
                    <a:ext uri="{9D8B030D-6E8A-4147-A177-3AD203B41FA5}">
                      <a16:colId xmlns:a16="http://schemas.microsoft.com/office/drawing/2014/main" val="541511955"/>
                    </a:ext>
                  </a:extLst>
                </a:gridCol>
                <a:gridCol w="2356340">
                  <a:extLst>
                    <a:ext uri="{9D8B030D-6E8A-4147-A177-3AD203B41FA5}">
                      <a16:colId xmlns:a16="http://schemas.microsoft.com/office/drawing/2014/main" val="3448023189"/>
                    </a:ext>
                  </a:extLst>
                </a:gridCol>
                <a:gridCol w="2115006">
                  <a:extLst>
                    <a:ext uri="{9D8B030D-6E8A-4147-A177-3AD203B41FA5}">
                      <a16:colId xmlns:a16="http://schemas.microsoft.com/office/drawing/2014/main" val="1959859047"/>
                    </a:ext>
                  </a:extLst>
                </a:gridCol>
              </a:tblGrid>
              <a:tr h="141363">
                <a:tc gridSpan="3">
                  <a:txBody>
                    <a:bodyPr/>
                    <a:lstStyle/>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rPr>
                        <a:t>OUTCOMES</a:t>
                      </a:r>
                    </a:p>
                  </a:txBody>
                  <a:tcPr marL="63378" marR="63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6432699"/>
                  </a:ext>
                </a:extLst>
              </a:tr>
              <a:tr h="180817">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rPr>
                        <a:t>SHORT TERM</a:t>
                      </a:r>
                    </a:p>
                  </a:txBody>
                  <a:tcPr marL="63378" marR="63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rPr>
                        <a:t>MID TERM</a:t>
                      </a:r>
                    </a:p>
                  </a:txBody>
                  <a:tcPr marL="63378" marR="63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rPr>
                        <a:t>LONG TERM </a:t>
                      </a:r>
                    </a:p>
                  </a:txBody>
                  <a:tcPr marL="63378" marR="63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65989"/>
                  </a:ext>
                </a:extLst>
              </a:tr>
              <a:tr h="2432602">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rPr>
                        <a:t>Civil society organizations learn innovative approaches to support the social recovery and wellbeing of immigrant women </a:t>
                      </a: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rPr>
                        <a:t> </a:t>
                      </a: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rPr>
                        <a:t> </a:t>
                      </a:r>
                    </a:p>
                    <a:p>
                      <a:pPr marL="0" marR="0">
                        <a:lnSpc>
                          <a:spcPct val="107000"/>
                        </a:lnSpc>
                        <a:spcBef>
                          <a:spcPts val="0"/>
                        </a:spcBef>
                        <a:spcAft>
                          <a:spcPts val="0"/>
                        </a:spcAft>
                      </a:pPr>
                      <a:r>
                        <a:rPr lang="en-US" sz="1800" dirty="0">
                          <a:effectLst/>
                          <a:latin typeface="Arial" panose="020B0604020202020204" pitchFamily="34" charset="0"/>
                          <a:ea typeface="Times New Roman" panose="02020603050405020304" pitchFamily="18" charset="0"/>
                        </a:rPr>
                        <a:t>Vulnerable populations learn strategies to cope with future stressors that may arise after the pandemic</a:t>
                      </a:r>
                      <a:endParaRPr lang="en-US" sz="1800" dirty="0">
                        <a:effectLst/>
                        <a:latin typeface="Arial" panose="020B0604020202020204" pitchFamily="34" charset="0"/>
                        <a:ea typeface="Calibri" panose="020F0502020204030204" pitchFamily="34" charset="0"/>
                      </a:endParaRPr>
                    </a:p>
                  </a:txBody>
                  <a:tcPr marL="63378" marR="63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chemeClr val="tx1"/>
                          </a:solidFill>
                          <a:effectLst/>
                          <a:latin typeface="Arial" panose="020B0604020202020204" pitchFamily="34" charset="0"/>
                          <a:ea typeface="Calibri" panose="020F0502020204030204" pitchFamily="34" charset="0"/>
                        </a:rPr>
                        <a:t>Civil society organizations have increased capacity to develop and implement innovative approaches to the delivery of programs and services.</a:t>
                      </a:r>
                    </a:p>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rPr>
                        <a:t> </a:t>
                      </a:r>
                    </a:p>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rPr>
                        <a:t> </a:t>
                      </a:r>
                    </a:p>
                    <a:p>
                      <a:pPr marL="0" marR="0">
                        <a:lnSpc>
                          <a:spcPct val="107000"/>
                        </a:lnSpc>
                        <a:spcBef>
                          <a:spcPts val="0"/>
                        </a:spcBef>
                        <a:spcAft>
                          <a:spcPts val="0"/>
                        </a:spcAft>
                      </a:pPr>
                      <a:r>
                        <a:rPr lang="en-US" sz="1600" dirty="0">
                          <a:effectLst/>
                          <a:latin typeface="Arial" panose="020B0604020202020204" pitchFamily="34" charset="0"/>
                          <a:ea typeface="Times New Roman" panose="02020603050405020304" pitchFamily="18" charset="0"/>
                        </a:rPr>
                        <a:t>Vulnerable populations have the strategies to cope with future stressors that may arise after the pandemic</a:t>
                      </a:r>
                      <a:endParaRPr lang="en-US" sz="1600" dirty="0">
                        <a:effectLst/>
                        <a:latin typeface="Arial" panose="020B0604020202020204" pitchFamily="34" charset="0"/>
                        <a:ea typeface="Calibri" panose="020F0502020204030204" pitchFamily="34" charset="0"/>
                      </a:endParaRPr>
                    </a:p>
                  </a:txBody>
                  <a:tcPr marL="63378" marR="63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rPr>
                        <a:t>Immigrant women are empowered to engage in the community </a:t>
                      </a:r>
                    </a:p>
                  </a:txBody>
                  <a:tcPr marL="63378" marR="63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941408"/>
                  </a:ext>
                </a:extLst>
              </a:tr>
            </a:tbl>
          </a:graphicData>
        </a:graphic>
      </p:graphicFrame>
    </p:spTree>
    <p:extLst>
      <p:ext uri="{BB962C8B-B14F-4D97-AF65-F5344CB8AC3E}">
        <p14:creationId xmlns:p14="http://schemas.microsoft.com/office/powerpoint/2010/main" val="3032361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95000">
              <a:srgbClr val="9CAB91"/>
            </a:gs>
            <a:gs pos="84000">
              <a:schemeClr val="accent6">
                <a:lumMod val="5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89996-927A-4F5A-A87D-95CC5C4106F2}"/>
              </a:ext>
            </a:extLst>
          </p:cNvPr>
          <p:cNvSpPr/>
          <p:nvPr/>
        </p:nvSpPr>
        <p:spPr>
          <a:xfrm>
            <a:off x="226427" y="295275"/>
            <a:ext cx="11630025" cy="6267450"/>
          </a:xfrm>
          <a:prstGeom prst="rect">
            <a:avLst/>
          </a:prstGeom>
          <a:solidFill>
            <a:schemeClr val="bg1">
              <a:alpha val="9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Alberta Community and Social Services </a:t>
            </a:r>
          </a:p>
        </p:txBody>
      </p:sp>
      <p:grpSp>
        <p:nvGrpSpPr>
          <p:cNvPr id="7" name="Group 6">
            <a:extLst>
              <a:ext uri="{FF2B5EF4-FFF2-40B4-BE49-F238E27FC236}">
                <a16:creationId xmlns:a16="http://schemas.microsoft.com/office/drawing/2014/main" id="{37C1FA82-C8F2-4FFA-8700-CD9A49C65F36}"/>
              </a:ext>
            </a:extLst>
          </p:cNvPr>
          <p:cNvGrpSpPr/>
          <p:nvPr/>
        </p:nvGrpSpPr>
        <p:grpSpPr>
          <a:xfrm>
            <a:off x="10997650" y="5647841"/>
            <a:ext cx="1094606" cy="1094606"/>
            <a:chOff x="10997650" y="5647841"/>
            <a:chExt cx="1094606" cy="1094606"/>
          </a:xfrm>
        </p:grpSpPr>
        <p:sp>
          <p:nvSpPr>
            <p:cNvPr id="10" name="Oval 2">
              <a:extLst>
                <a:ext uri="{FF2B5EF4-FFF2-40B4-BE49-F238E27FC236}">
                  <a16:creationId xmlns:a16="http://schemas.microsoft.com/office/drawing/2014/main" id="{B5405F7E-B2A2-47B4-B160-98ABF9487A81}"/>
                </a:ext>
              </a:extLst>
            </p:cNvPr>
            <p:cNvSpPr>
              <a:spLocks noChangeArrowheads="1"/>
            </p:cNvSpPr>
            <p:nvPr/>
          </p:nvSpPr>
          <p:spPr bwMode="auto">
            <a:xfrm>
              <a:off x="10997650" y="5647841"/>
              <a:ext cx="1094606" cy="1094606"/>
            </a:xfrm>
            <a:prstGeom prst="ellipse">
              <a:avLst/>
            </a:prstGeom>
            <a:solidFill>
              <a:srgbClr val="FFFFFF"/>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lgn="ctr">
                  <a:solidFill>
                    <a:srgbClr val="000000"/>
                  </a:solidFill>
                  <a:round/>
                  <a:headEnd/>
                  <a:tailEnd/>
                </a14:hiddenLine>
              </a:ext>
            </a:extLst>
          </p:spPr>
          <p:txBody>
            <a:bodyPr vert="horz" wrap="square" lIns="36576" tIns="36576" rIns="36576" bIns="36576" numCol="1" anchor="t" anchorCtr="0" compatLnSpc="1">
              <a:prstTxWarp prst="textNoShape">
                <a:avLst/>
              </a:prstTxWarp>
            </a:bodyPr>
            <a:lstStyle/>
            <a:p>
              <a:endParaRPr lang="en-US"/>
            </a:p>
          </p:txBody>
        </p:sp>
        <p:pic>
          <p:nvPicPr>
            <p:cNvPr id="11" name="Picture 3" descr="Clogo (Transparent Background)">
              <a:extLst>
                <a:ext uri="{FF2B5EF4-FFF2-40B4-BE49-F238E27FC236}">
                  <a16:creationId xmlns:a16="http://schemas.microsoft.com/office/drawing/2014/main" id="{CB6844B2-608B-4E07-8E75-1AC05E664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333" y="5715322"/>
              <a:ext cx="841240" cy="9596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13" name="TextBox 12">
            <a:extLst>
              <a:ext uri="{FF2B5EF4-FFF2-40B4-BE49-F238E27FC236}">
                <a16:creationId xmlns:a16="http://schemas.microsoft.com/office/drawing/2014/main" id="{94B1FBD5-7C9E-4F94-A1A7-07F5172B54F8}"/>
              </a:ext>
            </a:extLst>
          </p:cNvPr>
          <p:cNvSpPr txBox="1"/>
          <p:nvPr/>
        </p:nvSpPr>
        <p:spPr>
          <a:xfrm>
            <a:off x="598312" y="423332"/>
            <a:ext cx="11198578" cy="523220"/>
          </a:xfrm>
          <a:prstGeom prst="rect">
            <a:avLst/>
          </a:prstGeom>
          <a:noFill/>
        </p:spPr>
        <p:txBody>
          <a:bodyPr wrap="square" rtlCol="0">
            <a:spAutoFit/>
          </a:bodyPr>
          <a:lstStyle/>
          <a:p>
            <a:pPr algn="ctr">
              <a:buFontTx/>
              <a:buNone/>
            </a:pPr>
            <a:r>
              <a:rPr lang="en-US" altLang="en-US" sz="2800" b="1" dirty="0">
                <a:latin typeface="Arial" panose="020B0604020202020204" pitchFamily="34" charset="0"/>
                <a:cs typeface="Arial" panose="020B0604020202020204" pitchFamily="34" charset="0"/>
              </a:rPr>
              <a:t>OUR FUNDERS</a:t>
            </a:r>
          </a:p>
        </p:txBody>
      </p:sp>
      <p:pic>
        <p:nvPicPr>
          <p:cNvPr id="8" name="Picture 7">
            <a:extLst>
              <a:ext uri="{FF2B5EF4-FFF2-40B4-BE49-F238E27FC236}">
                <a16:creationId xmlns:a16="http://schemas.microsoft.com/office/drawing/2014/main" id="{95499B4A-0C9D-4438-8330-9D7AA97B951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999626" y="1836408"/>
            <a:ext cx="3938154" cy="1367270"/>
          </a:xfrm>
          <a:prstGeom prst="rect">
            <a:avLst/>
          </a:prstGeom>
        </p:spPr>
      </p:pic>
    </p:spTree>
    <p:extLst>
      <p:ext uri="{BB962C8B-B14F-4D97-AF65-F5344CB8AC3E}">
        <p14:creationId xmlns:p14="http://schemas.microsoft.com/office/powerpoint/2010/main" val="67318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95000">
              <a:srgbClr val="9CAB91"/>
            </a:gs>
            <a:gs pos="84000">
              <a:schemeClr val="accent6">
                <a:lumMod val="5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89996-927A-4F5A-A87D-95CC5C4106F2}"/>
              </a:ext>
            </a:extLst>
          </p:cNvPr>
          <p:cNvSpPr/>
          <p:nvPr/>
        </p:nvSpPr>
        <p:spPr>
          <a:xfrm>
            <a:off x="314326" y="262250"/>
            <a:ext cx="11748650" cy="6305550"/>
          </a:xfrm>
          <a:prstGeom prst="rect">
            <a:avLst/>
          </a:prstGeom>
          <a:solidFill>
            <a:schemeClr val="bg1">
              <a:alpha val="9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85FF190-4A6A-43D1-A410-3AF284D10C22}"/>
              </a:ext>
            </a:extLst>
          </p:cNvPr>
          <p:cNvSpPr txBox="1"/>
          <p:nvPr/>
        </p:nvSpPr>
        <p:spPr>
          <a:xfrm>
            <a:off x="749746" y="1387394"/>
            <a:ext cx="11087452" cy="3323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solidFill>
                  <a:prstClr val="black"/>
                </a:solidFill>
                <a:latin typeface="Arial" panose="020B0604020202020204" pitchFamily="34" charset="0"/>
                <a:cs typeface="Arial" panose="020B0604020202020204" pitchFamily="34" charset="0"/>
              </a:rPr>
              <a:t>Social </a:t>
            </a:r>
            <a:r>
              <a:rPr lang="fr-FR" sz="2800" dirty="0" err="1">
                <a:solidFill>
                  <a:prstClr val="black"/>
                </a:solidFill>
                <a:latin typeface="Arial" panose="020B0604020202020204" pitchFamily="34" charset="0"/>
                <a:cs typeface="Arial" panose="020B0604020202020204" pitchFamily="34" charset="0"/>
              </a:rPr>
              <a:t>Recovery</a:t>
            </a:r>
            <a:r>
              <a:rPr lang="fr-FR" sz="2800" dirty="0">
                <a:solidFill>
                  <a:prstClr val="black"/>
                </a:solidFill>
                <a:latin typeface="Arial" panose="020B0604020202020204" pitchFamily="34" charset="0"/>
                <a:cs typeface="Arial" panose="020B0604020202020204" pitchFamily="34" charset="0"/>
              </a:rPr>
              <a:t> and </a:t>
            </a:r>
            <a:r>
              <a:rPr lang="fr-FR" sz="2800" dirty="0" err="1">
                <a:solidFill>
                  <a:prstClr val="black"/>
                </a:solidFill>
                <a:latin typeface="Arial" panose="020B0604020202020204" pitchFamily="34" charset="0"/>
                <a:cs typeface="Arial" panose="020B0604020202020204" pitchFamily="34" charset="0"/>
              </a:rPr>
              <a:t>Wellness</a:t>
            </a:r>
            <a:r>
              <a:rPr lang="fr-FR" sz="2800" dirty="0">
                <a:solidFill>
                  <a:prstClr val="black"/>
                </a:solidFill>
                <a:latin typeface="Arial" panose="020B0604020202020204" pitchFamily="34" charset="0"/>
                <a:cs typeface="Arial" panose="020B0604020202020204" pitchFamily="34" charset="0"/>
              </a:rPr>
              <a:t> of Immigrant </a:t>
            </a:r>
            <a:r>
              <a:rPr lang="fr-FR" sz="2800" dirty="0" err="1">
                <a:solidFill>
                  <a:prstClr val="black"/>
                </a:solidFill>
                <a:latin typeface="Arial" panose="020B0604020202020204" pitchFamily="34" charset="0"/>
                <a:cs typeface="Arial" panose="020B0604020202020204" pitchFamily="34" charset="0"/>
              </a:rPr>
              <a:t>Women</a:t>
            </a:r>
            <a:endParaRPr lang="fr-FR" sz="280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CIWA-Family Services Department-7th </a:t>
            </a:r>
            <a:r>
              <a:rPr kumimoji="0" lang="fr-FR"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floor</a:t>
            </a: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#200,138 4 Ave SE, Calgary, Alberta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Ivana Calina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20" name="Group 19">
            <a:extLst>
              <a:ext uri="{FF2B5EF4-FFF2-40B4-BE49-F238E27FC236}">
                <a16:creationId xmlns:a16="http://schemas.microsoft.com/office/drawing/2014/main" id="{850A457A-63C7-4F34-B46B-56EDD9C55A1E}"/>
              </a:ext>
            </a:extLst>
          </p:cNvPr>
          <p:cNvGrpSpPr/>
          <p:nvPr/>
        </p:nvGrpSpPr>
        <p:grpSpPr>
          <a:xfrm>
            <a:off x="5548697" y="-106933"/>
            <a:ext cx="1094606" cy="1094606"/>
            <a:chOff x="10997650" y="5647841"/>
            <a:chExt cx="1094606" cy="1094606"/>
          </a:xfrm>
        </p:grpSpPr>
        <p:sp>
          <p:nvSpPr>
            <p:cNvPr id="21" name="Oval 2">
              <a:extLst>
                <a:ext uri="{FF2B5EF4-FFF2-40B4-BE49-F238E27FC236}">
                  <a16:creationId xmlns:a16="http://schemas.microsoft.com/office/drawing/2014/main" id="{A032F8F6-568F-4D95-BE59-43109E4542FD}"/>
                </a:ext>
              </a:extLst>
            </p:cNvPr>
            <p:cNvSpPr>
              <a:spLocks noChangeArrowheads="1"/>
            </p:cNvSpPr>
            <p:nvPr/>
          </p:nvSpPr>
          <p:spPr bwMode="auto">
            <a:xfrm>
              <a:off x="10997650" y="5647841"/>
              <a:ext cx="1094606" cy="1094606"/>
            </a:xfrm>
            <a:prstGeom prst="ellipse">
              <a:avLst/>
            </a:prstGeom>
            <a:solidFill>
              <a:srgbClr val="FFFFFF"/>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lgn="ctr">
                  <a:solidFill>
                    <a:srgbClr val="000000"/>
                  </a:solidFill>
                  <a:round/>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3" descr="Clogo (Transparent Background)">
              <a:extLst>
                <a:ext uri="{FF2B5EF4-FFF2-40B4-BE49-F238E27FC236}">
                  <a16:creationId xmlns:a16="http://schemas.microsoft.com/office/drawing/2014/main" id="{1590CC9C-6562-4A54-ACEE-DB634B2DD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333" y="5715322"/>
              <a:ext cx="841240" cy="9596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38" name="Group 37">
            <a:extLst>
              <a:ext uri="{FF2B5EF4-FFF2-40B4-BE49-F238E27FC236}">
                <a16:creationId xmlns:a16="http://schemas.microsoft.com/office/drawing/2014/main" id="{2D2F2714-6BC7-4AD1-BA29-21887F524F36}"/>
              </a:ext>
            </a:extLst>
          </p:cNvPr>
          <p:cNvGrpSpPr/>
          <p:nvPr/>
        </p:nvGrpSpPr>
        <p:grpSpPr>
          <a:xfrm>
            <a:off x="451193" y="5738698"/>
            <a:ext cx="677108" cy="677108"/>
            <a:chOff x="1085526" y="3832550"/>
            <a:chExt cx="1094606" cy="1094606"/>
          </a:xfrm>
        </p:grpSpPr>
        <p:sp>
          <p:nvSpPr>
            <p:cNvPr id="15" name="Oval 2">
              <a:extLst>
                <a:ext uri="{FF2B5EF4-FFF2-40B4-BE49-F238E27FC236}">
                  <a16:creationId xmlns:a16="http://schemas.microsoft.com/office/drawing/2014/main" id="{BB9732BB-8F15-4609-819C-77CCDD39C014}"/>
                </a:ext>
              </a:extLst>
            </p:cNvPr>
            <p:cNvSpPr>
              <a:spLocks noChangeArrowheads="1"/>
            </p:cNvSpPr>
            <p:nvPr/>
          </p:nvSpPr>
          <p:spPr bwMode="auto">
            <a:xfrm>
              <a:off x="1085526" y="3832550"/>
              <a:ext cx="1094606" cy="1094606"/>
            </a:xfrm>
            <a:prstGeom prst="ellipse">
              <a:avLst/>
            </a:prstGeom>
            <a:solidFill>
              <a:srgbClr val="FFFFFF"/>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lgn="ctr">
                  <a:solidFill>
                    <a:srgbClr val="000000"/>
                  </a:solidFill>
                  <a:round/>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7E36141-ACC0-42E9-824F-B03035946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7537" y="4071216"/>
              <a:ext cx="510584" cy="617273"/>
            </a:xfrm>
            <a:prstGeom prst="rect">
              <a:avLst/>
            </a:prstGeom>
          </p:spPr>
        </p:pic>
      </p:grpSp>
      <p:grpSp>
        <p:nvGrpSpPr>
          <p:cNvPr id="39" name="Group 38">
            <a:extLst>
              <a:ext uri="{FF2B5EF4-FFF2-40B4-BE49-F238E27FC236}">
                <a16:creationId xmlns:a16="http://schemas.microsoft.com/office/drawing/2014/main" id="{39F95B16-1870-4C1D-B981-EE5715B4C0F1}"/>
              </a:ext>
            </a:extLst>
          </p:cNvPr>
          <p:cNvGrpSpPr/>
          <p:nvPr/>
        </p:nvGrpSpPr>
        <p:grpSpPr>
          <a:xfrm>
            <a:off x="3813518" y="5671840"/>
            <a:ext cx="676656" cy="676656"/>
            <a:chOff x="3250784" y="4343585"/>
            <a:chExt cx="1094606" cy="1094606"/>
          </a:xfrm>
        </p:grpSpPr>
        <p:sp>
          <p:nvSpPr>
            <p:cNvPr id="18" name="Oval 2">
              <a:extLst>
                <a:ext uri="{FF2B5EF4-FFF2-40B4-BE49-F238E27FC236}">
                  <a16:creationId xmlns:a16="http://schemas.microsoft.com/office/drawing/2014/main" id="{E45E3421-FBBB-4B10-9679-037C7734DFB5}"/>
                </a:ext>
              </a:extLst>
            </p:cNvPr>
            <p:cNvSpPr>
              <a:spLocks noChangeArrowheads="1"/>
            </p:cNvSpPr>
            <p:nvPr/>
          </p:nvSpPr>
          <p:spPr bwMode="auto">
            <a:xfrm>
              <a:off x="3250784" y="4343585"/>
              <a:ext cx="1094606" cy="1094606"/>
            </a:xfrm>
            <a:prstGeom prst="ellipse">
              <a:avLst/>
            </a:prstGeom>
            <a:solidFill>
              <a:srgbClr val="FFFFFF"/>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lgn="ctr">
                  <a:solidFill>
                    <a:srgbClr val="000000"/>
                  </a:solidFill>
                  <a:round/>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157F73D4-1CCF-44F4-8332-4FCD529B71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4708" y="4582251"/>
              <a:ext cx="426757" cy="731583"/>
            </a:xfrm>
            <a:prstGeom prst="rect">
              <a:avLst/>
            </a:prstGeom>
          </p:spPr>
        </p:pic>
      </p:grpSp>
      <p:grpSp>
        <p:nvGrpSpPr>
          <p:cNvPr id="40" name="Group 39">
            <a:extLst>
              <a:ext uri="{FF2B5EF4-FFF2-40B4-BE49-F238E27FC236}">
                <a16:creationId xmlns:a16="http://schemas.microsoft.com/office/drawing/2014/main" id="{712658D3-DA2E-4C12-AA9E-0975B99406FA}"/>
              </a:ext>
            </a:extLst>
          </p:cNvPr>
          <p:cNvGrpSpPr/>
          <p:nvPr/>
        </p:nvGrpSpPr>
        <p:grpSpPr>
          <a:xfrm>
            <a:off x="6768910" y="5661107"/>
            <a:ext cx="676656" cy="676656"/>
            <a:chOff x="5525283" y="4324667"/>
            <a:chExt cx="1094606" cy="1094606"/>
          </a:xfrm>
        </p:grpSpPr>
        <p:sp>
          <p:nvSpPr>
            <p:cNvPr id="29" name="Oval 2">
              <a:extLst>
                <a:ext uri="{FF2B5EF4-FFF2-40B4-BE49-F238E27FC236}">
                  <a16:creationId xmlns:a16="http://schemas.microsoft.com/office/drawing/2014/main" id="{115A515E-24B4-483A-8C6E-E92E3B9EB614}"/>
                </a:ext>
              </a:extLst>
            </p:cNvPr>
            <p:cNvSpPr>
              <a:spLocks noChangeArrowheads="1"/>
            </p:cNvSpPr>
            <p:nvPr/>
          </p:nvSpPr>
          <p:spPr bwMode="auto">
            <a:xfrm>
              <a:off x="5525283" y="4324667"/>
              <a:ext cx="1094606" cy="1094606"/>
            </a:xfrm>
            <a:prstGeom prst="ellipse">
              <a:avLst/>
            </a:prstGeom>
            <a:solidFill>
              <a:srgbClr val="FFFFFF"/>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lgn="ctr">
                  <a:solidFill>
                    <a:srgbClr val="000000"/>
                  </a:solidFill>
                  <a:round/>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029EF3E9-F527-4B3D-985A-9C8CBEB162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5846" y="4509988"/>
              <a:ext cx="693480" cy="723963"/>
            </a:xfrm>
            <a:prstGeom prst="rect">
              <a:avLst/>
            </a:prstGeom>
          </p:spPr>
        </p:pic>
      </p:grpSp>
      <p:grpSp>
        <p:nvGrpSpPr>
          <p:cNvPr id="41" name="Group 40">
            <a:extLst>
              <a:ext uri="{FF2B5EF4-FFF2-40B4-BE49-F238E27FC236}">
                <a16:creationId xmlns:a16="http://schemas.microsoft.com/office/drawing/2014/main" id="{4B136EEF-390A-4435-907B-3D3B9EBB5EAF}"/>
              </a:ext>
            </a:extLst>
          </p:cNvPr>
          <p:cNvGrpSpPr/>
          <p:nvPr/>
        </p:nvGrpSpPr>
        <p:grpSpPr>
          <a:xfrm>
            <a:off x="9554396" y="5687554"/>
            <a:ext cx="676656" cy="676656"/>
            <a:chOff x="7690541" y="4343585"/>
            <a:chExt cx="1094606" cy="1094606"/>
          </a:xfrm>
        </p:grpSpPr>
        <p:sp>
          <p:nvSpPr>
            <p:cNvPr id="24" name="Oval 2">
              <a:extLst>
                <a:ext uri="{FF2B5EF4-FFF2-40B4-BE49-F238E27FC236}">
                  <a16:creationId xmlns:a16="http://schemas.microsoft.com/office/drawing/2014/main" id="{257D9DD1-EB57-409B-9C1A-E6FFE14D330A}"/>
                </a:ext>
              </a:extLst>
            </p:cNvPr>
            <p:cNvSpPr>
              <a:spLocks noChangeArrowheads="1"/>
            </p:cNvSpPr>
            <p:nvPr/>
          </p:nvSpPr>
          <p:spPr bwMode="auto">
            <a:xfrm>
              <a:off x="7690541" y="4343585"/>
              <a:ext cx="1094606" cy="1094606"/>
            </a:xfrm>
            <a:prstGeom prst="ellipse">
              <a:avLst/>
            </a:prstGeom>
            <a:solidFill>
              <a:srgbClr val="FFFFFF"/>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lgn="ctr">
                  <a:solidFill>
                    <a:srgbClr val="000000"/>
                  </a:solidFill>
                  <a:round/>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88B50DEF-79A2-48DA-88A0-BA80E7A9C0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7776" y="4567142"/>
              <a:ext cx="640135" cy="609653"/>
            </a:xfrm>
            <a:prstGeom prst="rect">
              <a:avLst/>
            </a:prstGeom>
          </p:spPr>
        </p:pic>
      </p:grpSp>
      <p:sp>
        <p:nvSpPr>
          <p:cNvPr id="37" name="TextBox 36">
            <a:extLst>
              <a:ext uri="{FF2B5EF4-FFF2-40B4-BE49-F238E27FC236}">
                <a16:creationId xmlns:a16="http://schemas.microsoft.com/office/drawing/2014/main" id="{E38945F5-4C49-495B-B9C1-818BB3BA5520}"/>
              </a:ext>
            </a:extLst>
          </p:cNvPr>
          <p:cNvSpPr txBox="1"/>
          <p:nvPr/>
        </p:nvSpPr>
        <p:spPr>
          <a:xfrm>
            <a:off x="1206170" y="5687554"/>
            <a:ext cx="2592552"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Calgary Immigrant </a:t>
            </a:r>
            <a:r>
              <a:rPr kumimoji="0" lang="fr-F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Women’s</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Association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B72ED86E-2463-4B2C-8084-35A82BAA6D8A}"/>
              </a:ext>
            </a:extLst>
          </p:cNvPr>
          <p:cNvSpPr txBox="1"/>
          <p:nvPr/>
        </p:nvSpPr>
        <p:spPr>
          <a:xfrm>
            <a:off x="4563830" y="5671841"/>
            <a:ext cx="2274429"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fr-F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ciwayyc</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fr-F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ciwayouthzone</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6587D860-CB50-49BD-82B4-EE6F8C121C7D}"/>
              </a:ext>
            </a:extLst>
          </p:cNvPr>
          <p:cNvSpPr txBox="1"/>
          <p:nvPr/>
        </p:nvSpPr>
        <p:spPr>
          <a:xfrm>
            <a:off x="10200308" y="5890692"/>
            <a:ext cx="163689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fr-F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ciwa_yyc</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290BD984-2021-4432-A3BF-52D2043365F2}"/>
              </a:ext>
            </a:extLst>
          </p:cNvPr>
          <p:cNvSpPr txBox="1"/>
          <p:nvPr/>
        </p:nvSpPr>
        <p:spPr>
          <a:xfrm>
            <a:off x="7513895" y="5666955"/>
            <a:ext cx="2274429"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fr-F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ciwa_yyc</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fr-F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ciwayouthyyc</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7984344-0121-44C1-8EB0-56BD70809727}"/>
              </a:ext>
            </a:extLst>
          </p:cNvPr>
          <p:cNvSpPr txBox="1"/>
          <p:nvPr/>
        </p:nvSpPr>
        <p:spPr>
          <a:xfrm>
            <a:off x="344227" y="4980524"/>
            <a:ext cx="1153344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solidFill>
                  <a:prstClr val="black"/>
                </a:solidFill>
                <a:latin typeface="Arial" panose="020B0604020202020204" pitchFamily="34" charset="0"/>
                <a:cs typeface="Arial" panose="020B0604020202020204" pitchFamily="34" charset="0"/>
              </a:rPr>
              <a:t>IvanaC@ciwa-online.com</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1-403-263-4414 </a:t>
            </a:r>
            <a:r>
              <a:rPr kumimoji="0" lang="fr-FR"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ext</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289   |   </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www.ciwa-online.com</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72792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B28F66-4E0F-4CDA-BDDC-5CF36D457A42}"/>
              </a:ext>
            </a:extLst>
          </p:cNvPr>
          <p:cNvSpPr/>
          <p:nvPr/>
        </p:nvSpPr>
        <p:spPr>
          <a:xfrm>
            <a:off x="548640" y="433136"/>
            <a:ext cx="11126804" cy="5938787"/>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FC445B6B-0CE5-4193-B5E8-3ECFAAD08FCF}"/>
              </a:ext>
            </a:extLst>
          </p:cNvPr>
          <p:cNvGraphicFramePr/>
          <p:nvPr>
            <p:extLst>
              <p:ext uri="{D42A27DB-BD31-4B8C-83A1-F6EECF244321}">
                <p14:modId xmlns:p14="http://schemas.microsoft.com/office/powerpoint/2010/main" val="1477507265"/>
              </p:ext>
            </p:extLst>
          </p:nvPr>
        </p:nvGraphicFramePr>
        <p:xfrm>
          <a:off x="2358180" y="1183122"/>
          <a:ext cx="3429000" cy="4438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6">
            <a:extLst>
              <a:ext uri="{FF2B5EF4-FFF2-40B4-BE49-F238E27FC236}">
                <a16:creationId xmlns:a16="http://schemas.microsoft.com/office/drawing/2014/main" id="{53D0AA8B-6A5E-42B6-A124-00B1D11974C8}"/>
              </a:ext>
            </a:extLst>
          </p:cNvPr>
          <p:cNvSpPr txBox="1">
            <a:spLocks/>
          </p:cNvSpPr>
          <p:nvPr/>
        </p:nvSpPr>
        <p:spPr bwMode="auto">
          <a:xfrm>
            <a:off x="993422" y="180495"/>
            <a:ext cx="10306756" cy="611163"/>
          </a:xfrm>
          <a:prstGeom prst="rect">
            <a:avLst/>
          </a:prstGeom>
          <a:solidFill>
            <a:schemeClr val="bg1"/>
          </a:solidFill>
          <a:ln>
            <a:noFill/>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buFontTx/>
              <a:buNone/>
            </a:pPr>
            <a:r>
              <a:rPr lang="en-US" altLang="en-US" sz="2800" b="1" dirty="0"/>
              <a:t>Calgary Immigrant Women’s Association – Our Mandate</a:t>
            </a:r>
          </a:p>
        </p:txBody>
      </p:sp>
      <p:pic>
        <p:nvPicPr>
          <p:cNvPr id="7" name="Picture 6">
            <a:extLst>
              <a:ext uri="{FF2B5EF4-FFF2-40B4-BE49-F238E27FC236}">
                <a16:creationId xmlns:a16="http://schemas.microsoft.com/office/drawing/2014/main" id="{96D08A5D-AC56-4EA5-90F5-17AF6F7AEBB0}"/>
              </a:ext>
            </a:extLst>
          </p:cNvPr>
          <p:cNvPicPr>
            <a:picLocks noChangeAspect="1"/>
          </p:cNvPicPr>
          <p:nvPr/>
        </p:nvPicPr>
        <p:blipFill>
          <a:blip r:embed="rId8"/>
          <a:stretch>
            <a:fillRect/>
          </a:stretch>
        </p:blipFill>
        <p:spPr>
          <a:xfrm>
            <a:off x="6278157" y="1436565"/>
            <a:ext cx="3593599" cy="3931928"/>
          </a:xfrm>
          <a:prstGeom prst="rect">
            <a:avLst/>
          </a:prstGeom>
        </p:spPr>
      </p:pic>
    </p:spTree>
    <p:extLst>
      <p:ext uri="{BB962C8B-B14F-4D97-AF65-F5344CB8AC3E}">
        <p14:creationId xmlns:p14="http://schemas.microsoft.com/office/powerpoint/2010/main" val="58352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95000">
              <a:srgbClr val="9CAB91"/>
            </a:gs>
            <a:gs pos="84000">
              <a:schemeClr val="accent6">
                <a:lumMod val="5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89996-927A-4F5A-A87D-95CC5C4106F2}"/>
              </a:ext>
            </a:extLst>
          </p:cNvPr>
          <p:cNvSpPr/>
          <p:nvPr/>
        </p:nvSpPr>
        <p:spPr>
          <a:xfrm>
            <a:off x="203200" y="276225"/>
            <a:ext cx="11785600" cy="6305550"/>
          </a:xfrm>
          <a:prstGeom prst="rect">
            <a:avLst/>
          </a:prstGeom>
          <a:solidFill>
            <a:schemeClr val="bg1">
              <a:alpha val="9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3B92009-571D-4293-9410-CD80A3BB615E}"/>
              </a:ext>
            </a:extLst>
          </p:cNvPr>
          <p:cNvSpPr txBox="1"/>
          <p:nvPr/>
        </p:nvSpPr>
        <p:spPr>
          <a:xfrm>
            <a:off x="598312" y="423332"/>
            <a:ext cx="11198578" cy="523220"/>
          </a:xfrm>
          <a:prstGeom prst="rect">
            <a:avLst/>
          </a:prstGeom>
          <a:noFill/>
        </p:spPr>
        <p:txBody>
          <a:bodyPr wrap="square" rtlCol="0">
            <a:spAutoFit/>
          </a:bodyPr>
          <a:lstStyle/>
          <a:p>
            <a:pPr algn="ctr">
              <a:buFontTx/>
              <a:buNone/>
            </a:pPr>
            <a:r>
              <a:rPr lang="en-US" altLang="en-US" sz="2800" b="1" dirty="0">
                <a:latin typeface="Arial" panose="020B0604020202020204" pitchFamily="34" charset="0"/>
                <a:cs typeface="Arial" panose="020B0604020202020204" pitchFamily="34" charset="0"/>
              </a:rPr>
              <a:t>Calgary Immigrant Women’s Association – About Us</a:t>
            </a:r>
          </a:p>
        </p:txBody>
      </p:sp>
      <p:sp>
        <p:nvSpPr>
          <p:cNvPr id="13" name="Rectangle 3">
            <a:extLst>
              <a:ext uri="{FF2B5EF4-FFF2-40B4-BE49-F238E27FC236}">
                <a16:creationId xmlns:a16="http://schemas.microsoft.com/office/drawing/2014/main" id="{9CB3BCFD-D2BB-4710-AAE1-41F8F7DD1181}"/>
              </a:ext>
            </a:extLst>
          </p:cNvPr>
          <p:cNvSpPr txBox="1">
            <a:spLocks noChangeArrowheads="1"/>
          </p:cNvSpPr>
          <p:nvPr/>
        </p:nvSpPr>
        <p:spPr bwMode="auto">
          <a:xfrm>
            <a:off x="395111" y="1269498"/>
            <a:ext cx="11401779" cy="516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4313" indent="-214313">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r>
              <a:rPr lang="en-US" altLang="en-US" sz="1800" dirty="0">
                <a:solidFill>
                  <a:srgbClr val="000000"/>
                </a:solidFill>
              </a:rPr>
              <a:t>Calgary Immigrant Women's Association (CIWA) is a non-profit organization </a:t>
            </a:r>
            <a:r>
              <a:rPr lang="en-US" altLang="en-US" sz="1800" b="1" dirty="0">
                <a:solidFill>
                  <a:srgbClr val="000000"/>
                </a:solidFill>
              </a:rPr>
              <a:t>established in 1982 </a:t>
            </a:r>
            <a:r>
              <a:rPr lang="en-US" altLang="en-US" sz="1800" dirty="0">
                <a:solidFill>
                  <a:srgbClr val="000000"/>
                </a:solidFill>
              </a:rPr>
              <a:t>as a registered charity. CIWA is a culturally diverse settlement agency that recognizes, responds to, and focuses on the unique concerns and needs of immigrant and refugee women, girls, and their families. </a:t>
            </a:r>
          </a:p>
          <a:p>
            <a:pPr marL="0" indent="0">
              <a:buNone/>
            </a:pPr>
            <a:endParaRPr lang="en-US" altLang="en-US" sz="1800" dirty="0">
              <a:solidFill>
                <a:srgbClr val="000000"/>
              </a:solidFill>
            </a:endParaRPr>
          </a:p>
          <a:p>
            <a:r>
              <a:rPr lang="en-US" altLang="en-US" sz="1800" dirty="0">
                <a:solidFill>
                  <a:srgbClr val="000000"/>
                </a:solidFill>
              </a:rPr>
              <a:t>CIWA’s uniqueness is based on its gender specific mandate. Over the years, we have continually responded to emerging needs of immigrant women and girls, developed innovative programs, established meaningful partnerships, and have come to be recognized as a provincial and national leader in outcome-based gender-specific settlement services.</a:t>
            </a:r>
          </a:p>
          <a:p>
            <a:pPr eaLnBrk="1" hangingPunct="1">
              <a:buClr>
                <a:srgbClr val="61116A"/>
              </a:buClr>
              <a:buSzPct val="70000"/>
            </a:pPr>
            <a:endParaRPr lang="en-US" altLang="en-US" sz="1800" dirty="0"/>
          </a:p>
          <a:p>
            <a:pPr marL="0" indent="0" eaLnBrk="1" hangingPunct="1">
              <a:buClr>
                <a:srgbClr val="61116A"/>
              </a:buClr>
              <a:buSzPct val="70000"/>
              <a:buNone/>
            </a:pPr>
            <a:endParaRPr lang="en-CA" altLang="en-US" sz="1800" dirty="0"/>
          </a:p>
          <a:p>
            <a:pPr eaLnBrk="1" hangingPunct="1">
              <a:buClr>
                <a:srgbClr val="61116A"/>
              </a:buClr>
              <a:buSzPct val="70000"/>
            </a:pPr>
            <a:endParaRPr lang="en-US" altLang="en-US" sz="1800" dirty="0"/>
          </a:p>
          <a:p>
            <a:pPr eaLnBrk="1" hangingPunct="1">
              <a:buClr>
                <a:srgbClr val="61116A"/>
              </a:buClr>
              <a:buSzPct val="70000"/>
            </a:pPr>
            <a:endParaRPr lang="en-CA" altLang="en-US" sz="1800" dirty="0"/>
          </a:p>
        </p:txBody>
      </p:sp>
      <p:grpSp>
        <p:nvGrpSpPr>
          <p:cNvPr id="14" name="Group 13">
            <a:extLst>
              <a:ext uri="{FF2B5EF4-FFF2-40B4-BE49-F238E27FC236}">
                <a16:creationId xmlns:a16="http://schemas.microsoft.com/office/drawing/2014/main" id="{48F0DDAC-AC4F-4746-8A6D-778FE2EBDCFE}"/>
              </a:ext>
            </a:extLst>
          </p:cNvPr>
          <p:cNvGrpSpPr/>
          <p:nvPr/>
        </p:nvGrpSpPr>
        <p:grpSpPr>
          <a:xfrm>
            <a:off x="10997650" y="5647841"/>
            <a:ext cx="1094606" cy="1094606"/>
            <a:chOff x="10997650" y="5647841"/>
            <a:chExt cx="1094606" cy="1094606"/>
          </a:xfrm>
        </p:grpSpPr>
        <p:sp>
          <p:nvSpPr>
            <p:cNvPr id="15" name="Oval 2">
              <a:extLst>
                <a:ext uri="{FF2B5EF4-FFF2-40B4-BE49-F238E27FC236}">
                  <a16:creationId xmlns:a16="http://schemas.microsoft.com/office/drawing/2014/main" id="{21FD8C8F-173F-4834-82DA-E1D0DE05D56E}"/>
                </a:ext>
              </a:extLst>
            </p:cNvPr>
            <p:cNvSpPr>
              <a:spLocks noChangeArrowheads="1"/>
            </p:cNvSpPr>
            <p:nvPr/>
          </p:nvSpPr>
          <p:spPr bwMode="auto">
            <a:xfrm>
              <a:off x="10997650" y="5647841"/>
              <a:ext cx="1094606" cy="1094606"/>
            </a:xfrm>
            <a:prstGeom prst="ellipse">
              <a:avLst/>
            </a:prstGeom>
            <a:solidFill>
              <a:srgbClr val="FFFFFF"/>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lgn="ctr">
                  <a:solidFill>
                    <a:srgbClr val="000000"/>
                  </a:solidFill>
                  <a:round/>
                  <a:headEnd/>
                  <a:tailEnd/>
                </a14:hiddenLine>
              </a:ext>
            </a:extLst>
          </p:spPr>
          <p:txBody>
            <a:bodyPr vert="horz" wrap="square" lIns="36576" tIns="36576" rIns="36576" bIns="36576" numCol="1" anchor="t" anchorCtr="0" compatLnSpc="1">
              <a:prstTxWarp prst="textNoShape">
                <a:avLst/>
              </a:prstTxWarp>
            </a:bodyPr>
            <a:lstStyle/>
            <a:p>
              <a:endParaRPr lang="en-US"/>
            </a:p>
          </p:txBody>
        </p:sp>
        <p:pic>
          <p:nvPicPr>
            <p:cNvPr id="16" name="Picture 3" descr="Clogo (Transparent Background)">
              <a:extLst>
                <a:ext uri="{FF2B5EF4-FFF2-40B4-BE49-F238E27FC236}">
                  <a16:creationId xmlns:a16="http://schemas.microsoft.com/office/drawing/2014/main" id="{A3C47398-F022-4564-8C8E-DFBE01C60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333" y="5715322"/>
              <a:ext cx="841240" cy="9596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8" name="Picture 7">
            <a:extLst>
              <a:ext uri="{FF2B5EF4-FFF2-40B4-BE49-F238E27FC236}">
                <a16:creationId xmlns:a16="http://schemas.microsoft.com/office/drawing/2014/main" id="{BB0487F1-179F-49EB-9F23-D7545C9007E0}"/>
              </a:ext>
            </a:extLst>
          </p:cNvPr>
          <p:cNvPicPr>
            <a:picLocks noChangeAspect="1"/>
          </p:cNvPicPr>
          <p:nvPr/>
        </p:nvPicPr>
        <p:blipFill>
          <a:blip r:embed="rId4"/>
          <a:stretch>
            <a:fillRect/>
          </a:stretch>
        </p:blipFill>
        <p:spPr>
          <a:xfrm>
            <a:off x="3519014" y="3852083"/>
            <a:ext cx="5673267" cy="2158608"/>
          </a:xfrm>
          <a:prstGeom prst="rect">
            <a:avLst/>
          </a:prstGeom>
        </p:spPr>
      </p:pic>
    </p:spTree>
    <p:extLst>
      <p:ext uri="{BB962C8B-B14F-4D97-AF65-F5344CB8AC3E}">
        <p14:creationId xmlns:p14="http://schemas.microsoft.com/office/powerpoint/2010/main" val="56543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95000">
              <a:srgbClr val="9CAB91"/>
            </a:gs>
            <a:gs pos="84000">
              <a:schemeClr val="accent6">
                <a:lumMod val="5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89996-927A-4F5A-A87D-95CC5C4106F2}"/>
              </a:ext>
            </a:extLst>
          </p:cNvPr>
          <p:cNvSpPr/>
          <p:nvPr/>
        </p:nvSpPr>
        <p:spPr>
          <a:xfrm>
            <a:off x="203200" y="276225"/>
            <a:ext cx="11785600" cy="6305550"/>
          </a:xfrm>
          <a:prstGeom prst="rect">
            <a:avLst/>
          </a:prstGeom>
          <a:solidFill>
            <a:schemeClr val="bg1">
              <a:alpha val="9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3B92009-571D-4293-9410-CD80A3BB615E}"/>
              </a:ext>
            </a:extLst>
          </p:cNvPr>
          <p:cNvSpPr txBox="1"/>
          <p:nvPr/>
        </p:nvSpPr>
        <p:spPr>
          <a:xfrm>
            <a:off x="598312" y="423332"/>
            <a:ext cx="11198578" cy="1200329"/>
          </a:xfrm>
          <a:prstGeom prst="rect">
            <a:avLst/>
          </a:prstGeom>
          <a:noFill/>
        </p:spPr>
        <p:txBody>
          <a:bodyPr wrap="square" rtlCol="0">
            <a:spAutoFit/>
          </a:bodyPr>
          <a:lstStyle/>
          <a:p>
            <a:pPr algn="ctr">
              <a:buFontTx/>
              <a:buNone/>
            </a:pPr>
            <a:r>
              <a:rPr lang="en-US" altLang="en-US" sz="3600" b="1" dirty="0">
                <a:latin typeface="Arial" panose="020B0604020202020204" pitchFamily="34" charset="0"/>
                <a:cs typeface="Arial" panose="020B0604020202020204" pitchFamily="34" charset="0"/>
              </a:rPr>
              <a:t>Social Recovery and Wellness of Immigrant Women Project</a:t>
            </a:r>
          </a:p>
        </p:txBody>
      </p:sp>
      <p:sp>
        <p:nvSpPr>
          <p:cNvPr id="13" name="Rectangle 3">
            <a:extLst>
              <a:ext uri="{FF2B5EF4-FFF2-40B4-BE49-F238E27FC236}">
                <a16:creationId xmlns:a16="http://schemas.microsoft.com/office/drawing/2014/main" id="{9CB3BCFD-D2BB-4710-AAE1-41F8F7DD1181}"/>
              </a:ext>
            </a:extLst>
          </p:cNvPr>
          <p:cNvSpPr txBox="1">
            <a:spLocks noChangeArrowheads="1"/>
          </p:cNvSpPr>
          <p:nvPr/>
        </p:nvSpPr>
        <p:spPr bwMode="auto">
          <a:xfrm>
            <a:off x="395111" y="1623660"/>
            <a:ext cx="11401779" cy="481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4313" indent="-214313">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indent="0" algn="ctr">
              <a:buNone/>
            </a:pPr>
            <a:endParaRPr lang="en-US" dirty="0"/>
          </a:p>
          <a:p>
            <a:pPr marL="0" indent="0" algn="ctr">
              <a:buNone/>
            </a:pPr>
            <a:endParaRPr lang="en-US" dirty="0"/>
          </a:p>
          <a:p>
            <a:pPr marL="0" indent="0" algn="ctr">
              <a:buNone/>
            </a:pPr>
            <a:r>
              <a:rPr lang="en-US" dirty="0"/>
              <a:t>Commenced in June 2022 to support the social recovery of vulnerable immigrant women, impacted by family violence and/or poor mental health as a result of the pandemic. </a:t>
            </a:r>
          </a:p>
        </p:txBody>
      </p:sp>
      <p:grpSp>
        <p:nvGrpSpPr>
          <p:cNvPr id="14" name="Group 13">
            <a:extLst>
              <a:ext uri="{FF2B5EF4-FFF2-40B4-BE49-F238E27FC236}">
                <a16:creationId xmlns:a16="http://schemas.microsoft.com/office/drawing/2014/main" id="{48F0DDAC-AC4F-4746-8A6D-778FE2EBDCFE}"/>
              </a:ext>
            </a:extLst>
          </p:cNvPr>
          <p:cNvGrpSpPr/>
          <p:nvPr/>
        </p:nvGrpSpPr>
        <p:grpSpPr>
          <a:xfrm>
            <a:off x="10997650" y="5647841"/>
            <a:ext cx="1094606" cy="1094606"/>
            <a:chOff x="10997650" y="5647841"/>
            <a:chExt cx="1094606" cy="1094606"/>
          </a:xfrm>
        </p:grpSpPr>
        <p:sp>
          <p:nvSpPr>
            <p:cNvPr id="15" name="Oval 2">
              <a:extLst>
                <a:ext uri="{FF2B5EF4-FFF2-40B4-BE49-F238E27FC236}">
                  <a16:creationId xmlns:a16="http://schemas.microsoft.com/office/drawing/2014/main" id="{21FD8C8F-173F-4834-82DA-E1D0DE05D56E}"/>
                </a:ext>
              </a:extLst>
            </p:cNvPr>
            <p:cNvSpPr>
              <a:spLocks noChangeArrowheads="1"/>
            </p:cNvSpPr>
            <p:nvPr/>
          </p:nvSpPr>
          <p:spPr bwMode="auto">
            <a:xfrm>
              <a:off x="10997650" y="5647841"/>
              <a:ext cx="1094606" cy="1094606"/>
            </a:xfrm>
            <a:prstGeom prst="ellipse">
              <a:avLst/>
            </a:prstGeom>
            <a:solidFill>
              <a:srgbClr val="FFFFFF"/>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lgn="ctr">
                  <a:solidFill>
                    <a:srgbClr val="000000"/>
                  </a:solidFill>
                  <a:round/>
                  <a:headEnd/>
                  <a:tailEnd/>
                </a14:hiddenLine>
              </a:ext>
            </a:extLst>
          </p:spPr>
          <p:txBody>
            <a:bodyPr vert="horz" wrap="square" lIns="36576" tIns="36576" rIns="36576" bIns="36576" numCol="1" anchor="t" anchorCtr="0" compatLnSpc="1">
              <a:prstTxWarp prst="textNoShape">
                <a:avLst/>
              </a:prstTxWarp>
            </a:bodyPr>
            <a:lstStyle/>
            <a:p>
              <a:endParaRPr lang="en-US"/>
            </a:p>
          </p:txBody>
        </p:sp>
        <p:pic>
          <p:nvPicPr>
            <p:cNvPr id="16" name="Picture 3" descr="Clogo (Transparent Background)">
              <a:extLst>
                <a:ext uri="{FF2B5EF4-FFF2-40B4-BE49-F238E27FC236}">
                  <a16:creationId xmlns:a16="http://schemas.microsoft.com/office/drawing/2014/main" id="{A3C47398-F022-4564-8C8E-DFBE01C60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333" y="5715322"/>
              <a:ext cx="841240" cy="9596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2304067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95000">
              <a:srgbClr val="9CAB91"/>
            </a:gs>
            <a:gs pos="84000">
              <a:schemeClr val="accent6">
                <a:lumMod val="5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89996-927A-4F5A-A87D-95CC5C4106F2}"/>
              </a:ext>
            </a:extLst>
          </p:cNvPr>
          <p:cNvSpPr/>
          <p:nvPr/>
        </p:nvSpPr>
        <p:spPr>
          <a:xfrm>
            <a:off x="203200" y="276225"/>
            <a:ext cx="11785600" cy="6305550"/>
          </a:xfrm>
          <a:prstGeom prst="rect">
            <a:avLst/>
          </a:prstGeom>
          <a:solidFill>
            <a:schemeClr val="bg1">
              <a:alpha val="9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3B92009-571D-4293-9410-CD80A3BB615E}"/>
              </a:ext>
            </a:extLst>
          </p:cNvPr>
          <p:cNvSpPr txBox="1"/>
          <p:nvPr/>
        </p:nvSpPr>
        <p:spPr>
          <a:xfrm>
            <a:off x="598312" y="423332"/>
            <a:ext cx="11198578" cy="646331"/>
          </a:xfrm>
          <a:prstGeom prst="rect">
            <a:avLst/>
          </a:prstGeom>
          <a:noFill/>
        </p:spPr>
        <p:txBody>
          <a:bodyPr wrap="square" rtlCol="0">
            <a:spAutoFit/>
          </a:bodyPr>
          <a:lstStyle/>
          <a:p>
            <a:pPr algn="ctr">
              <a:buFontTx/>
              <a:buNone/>
            </a:pPr>
            <a:r>
              <a:rPr lang="en-US" altLang="en-US" sz="3600" b="1" dirty="0">
                <a:latin typeface="Arial" panose="020B0604020202020204" pitchFamily="34" charset="0"/>
                <a:cs typeface="Arial" panose="020B0604020202020204" pitchFamily="34" charset="0"/>
              </a:rPr>
              <a:t>PD Training for CIWA staff</a:t>
            </a:r>
          </a:p>
        </p:txBody>
      </p:sp>
      <p:sp>
        <p:nvSpPr>
          <p:cNvPr id="13" name="Rectangle 3">
            <a:extLst>
              <a:ext uri="{FF2B5EF4-FFF2-40B4-BE49-F238E27FC236}">
                <a16:creationId xmlns:a16="http://schemas.microsoft.com/office/drawing/2014/main" id="{9CB3BCFD-D2BB-4710-AAE1-41F8F7DD1181}"/>
              </a:ext>
            </a:extLst>
          </p:cNvPr>
          <p:cNvSpPr txBox="1">
            <a:spLocks noChangeArrowheads="1"/>
          </p:cNvSpPr>
          <p:nvPr/>
        </p:nvSpPr>
        <p:spPr bwMode="auto">
          <a:xfrm>
            <a:off x="395111" y="1623660"/>
            <a:ext cx="11401779" cy="481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4313" indent="-214313">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indent="0" algn="ctr">
              <a:buNone/>
            </a:pPr>
            <a:r>
              <a:rPr lang="en-US" dirty="0"/>
              <a:t>Mindfulness Based Cognitive Therapy provided for 10 CIWA staff by the project partner</a:t>
            </a:r>
          </a:p>
          <a:p>
            <a:pPr marL="0" indent="0" algn="ctr">
              <a:buNone/>
            </a:pPr>
            <a:endParaRPr lang="en-US" dirty="0"/>
          </a:p>
        </p:txBody>
      </p:sp>
      <p:grpSp>
        <p:nvGrpSpPr>
          <p:cNvPr id="14" name="Group 13">
            <a:extLst>
              <a:ext uri="{FF2B5EF4-FFF2-40B4-BE49-F238E27FC236}">
                <a16:creationId xmlns:a16="http://schemas.microsoft.com/office/drawing/2014/main" id="{48F0DDAC-AC4F-4746-8A6D-778FE2EBDCFE}"/>
              </a:ext>
            </a:extLst>
          </p:cNvPr>
          <p:cNvGrpSpPr/>
          <p:nvPr/>
        </p:nvGrpSpPr>
        <p:grpSpPr>
          <a:xfrm>
            <a:off x="10997650" y="5647841"/>
            <a:ext cx="1094606" cy="1094606"/>
            <a:chOff x="10997650" y="5647841"/>
            <a:chExt cx="1094606" cy="1094606"/>
          </a:xfrm>
        </p:grpSpPr>
        <p:sp>
          <p:nvSpPr>
            <p:cNvPr id="15" name="Oval 2">
              <a:extLst>
                <a:ext uri="{FF2B5EF4-FFF2-40B4-BE49-F238E27FC236}">
                  <a16:creationId xmlns:a16="http://schemas.microsoft.com/office/drawing/2014/main" id="{21FD8C8F-173F-4834-82DA-E1D0DE05D56E}"/>
                </a:ext>
              </a:extLst>
            </p:cNvPr>
            <p:cNvSpPr>
              <a:spLocks noChangeArrowheads="1"/>
            </p:cNvSpPr>
            <p:nvPr/>
          </p:nvSpPr>
          <p:spPr bwMode="auto">
            <a:xfrm>
              <a:off x="10997650" y="5647841"/>
              <a:ext cx="1094606" cy="1094606"/>
            </a:xfrm>
            <a:prstGeom prst="ellipse">
              <a:avLst/>
            </a:prstGeom>
            <a:solidFill>
              <a:srgbClr val="FFFFFF"/>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lgn="ctr">
                  <a:solidFill>
                    <a:srgbClr val="000000"/>
                  </a:solidFill>
                  <a:round/>
                  <a:headEnd/>
                  <a:tailEnd/>
                </a14:hiddenLine>
              </a:ext>
            </a:extLst>
          </p:spPr>
          <p:txBody>
            <a:bodyPr vert="horz" wrap="square" lIns="36576" tIns="36576" rIns="36576" bIns="36576" numCol="1" anchor="t" anchorCtr="0" compatLnSpc="1">
              <a:prstTxWarp prst="textNoShape">
                <a:avLst/>
              </a:prstTxWarp>
            </a:bodyPr>
            <a:lstStyle/>
            <a:p>
              <a:endParaRPr lang="en-US"/>
            </a:p>
          </p:txBody>
        </p:sp>
        <p:pic>
          <p:nvPicPr>
            <p:cNvPr id="16" name="Picture 3" descr="Clogo (Transparent Background)">
              <a:extLst>
                <a:ext uri="{FF2B5EF4-FFF2-40B4-BE49-F238E27FC236}">
                  <a16:creationId xmlns:a16="http://schemas.microsoft.com/office/drawing/2014/main" id="{A3C47398-F022-4564-8C8E-DFBE01C60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333" y="5715322"/>
              <a:ext cx="841240" cy="9596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180277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95000">
              <a:srgbClr val="9CAB91"/>
            </a:gs>
            <a:gs pos="84000">
              <a:schemeClr val="accent6">
                <a:lumMod val="5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89996-927A-4F5A-A87D-95CC5C4106F2}"/>
              </a:ext>
            </a:extLst>
          </p:cNvPr>
          <p:cNvSpPr/>
          <p:nvPr/>
        </p:nvSpPr>
        <p:spPr>
          <a:xfrm>
            <a:off x="203200" y="276225"/>
            <a:ext cx="11785600" cy="6305550"/>
          </a:xfrm>
          <a:prstGeom prst="rect">
            <a:avLst/>
          </a:prstGeom>
          <a:solidFill>
            <a:schemeClr val="bg1">
              <a:alpha val="9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3B92009-571D-4293-9410-CD80A3BB615E}"/>
              </a:ext>
            </a:extLst>
          </p:cNvPr>
          <p:cNvSpPr txBox="1"/>
          <p:nvPr/>
        </p:nvSpPr>
        <p:spPr>
          <a:xfrm>
            <a:off x="598312" y="423332"/>
            <a:ext cx="11198578" cy="1754326"/>
          </a:xfrm>
          <a:prstGeom prst="rect">
            <a:avLst/>
          </a:prstGeom>
          <a:noFill/>
        </p:spPr>
        <p:txBody>
          <a:bodyPr wrap="square" rtlCol="0">
            <a:spAutoFit/>
          </a:bodyPr>
          <a:lstStyle/>
          <a:p>
            <a:pPr algn="ctr">
              <a:buFontTx/>
              <a:buNone/>
            </a:pPr>
            <a:r>
              <a:rPr lang="en-US" altLang="en-US" sz="3200" b="1" dirty="0">
                <a:latin typeface="Arial" panose="020B0604020202020204" pitchFamily="34" charset="0"/>
                <a:cs typeface="Arial" panose="020B0604020202020204" pitchFamily="34" charset="0"/>
              </a:rPr>
              <a:t>Customized curriculum developed that teaches</a:t>
            </a:r>
            <a:r>
              <a:rPr lang="en-US" sz="3200" b="1" dirty="0"/>
              <a:t> </a:t>
            </a:r>
            <a:r>
              <a:rPr lang="en-US" sz="3600" b="1" dirty="0"/>
              <a:t>mindfulness attitudes and practices to promote mental health and well-being among vulnerable populations</a:t>
            </a:r>
            <a:r>
              <a:rPr lang="en-US" altLang="en-US" sz="3600" b="1" dirty="0">
                <a:latin typeface="Arial" panose="020B0604020202020204" pitchFamily="34" charset="0"/>
                <a:cs typeface="Arial" panose="020B0604020202020204" pitchFamily="34" charset="0"/>
              </a:rPr>
              <a:t>  </a:t>
            </a:r>
          </a:p>
        </p:txBody>
      </p:sp>
      <p:sp>
        <p:nvSpPr>
          <p:cNvPr id="13" name="Rectangle 3">
            <a:extLst>
              <a:ext uri="{FF2B5EF4-FFF2-40B4-BE49-F238E27FC236}">
                <a16:creationId xmlns:a16="http://schemas.microsoft.com/office/drawing/2014/main" id="{9CB3BCFD-D2BB-4710-AAE1-41F8F7DD1181}"/>
              </a:ext>
            </a:extLst>
          </p:cNvPr>
          <p:cNvSpPr txBox="1">
            <a:spLocks noChangeArrowheads="1"/>
          </p:cNvSpPr>
          <p:nvPr/>
        </p:nvSpPr>
        <p:spPr bwMode="auto">
          <a:xfrm>
            <a:off x="395111" y="2324765"/>
            <a:ext cx="11401779" cy="410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4313" indent="-214313">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buFont typeface="Wingdings" panose="05000000000000000000" pitchFamily="2" charset="2"/>
              <a:buChar char="§"/>
            </a:pPr>
            <a:endParaRPr lang="en-US" sz="2400" dirty="0"/>
          </a:p>
          <a:p>
            <a:pPr algn="ctr">
              <a:buFont typeface="Wingdings" panose="05000000000000000000" pitchFamily="2" charset="2"/>
              <a:buChar char="§"/>
            </a:pPr>
            <a:r>
              <a:rPr lang="en-US" sz="2400" dirty="0"/>
              <a:t>8 week long Mindfulness training workshop series for immigrant women</a:t>
            </a:r>
          </a:p>
          <a:p>
            <a:pPr algn="ctr">
              <a:buFont typeface="Wingdings" panose="05000000000000000000" pitchFamily="2" charset="2"/>
              <a:buChar char="§"/>
            </a:pPr>
            <a:endParaRPr lang="en-US" sz="2400" dirty="0"/>
          </a:p>
          <a:p>
            <a:pPr algn="ctr">
              <a:buFont typeface="Wingdings" panose="05000000000000000000" pitchFamily="2" charset="2"/>
              <a:buChar char="§"/>
            </a:pPr>
            <a:r>
              <a:rPr lang="en-US" sz="2400" dirty="0"/>
              <a:t>Weekly handouts to encourage practice at home</a:t>
            </a:r>
          </a:p>
          <a:p>
            <a:pPr algn="ctr">
              <a:buFont typeface="Wingdings" panose="05000000000000000000" pitchFamily="2" charset="2"/>
              <a:buChar char="§"/>
            </a:pPr>
            <a:endParaRPr lang="en-US" sz="2400" dirty="0"/>
          </a:p>
          <a:p>
            <a:pPr algn="ctr">
              <a:buFont typeface="Wingdings" panose="05000000000000000000" pitchFamily="2" charset="2"/>
              <a:buChar char="§"/>
            </a:pPr>
            <a:r>
              <a:rPr lang="en-US" sz="2400" dirty="0"/>
              <a:t>Certificates awarded at the end of the program</a:t>
            </a:r>
          </a:p>
          <a:p>
            <a:pPr algn="ctr">
              <a:buFont typeface="Wingdings" panose="05000000000000000000" pitchFamily="2" charset="2"/>
              <a:buChar char="§"/>
            </a:pPr>
            <a:endParaRPr lang="en-US" sz="2400" dirty="0"/>
          </a:p>
          <a:p>
            <a:pPr algn="ctr">
              <a:buFont typeface="Wingdings" panose="05000000000000000000" pitchFamily="2" charset="2"/>
              <a:buChar char="§"/>
            </a:pPr>
            <a:r>
              <a:rPr lang="en-US" sz="2400" dirty="0"/>
              <a:t>Post-surveys completed 3 and 6 months after the program completion</a:t>
            </a:r>
          </a:p>
        </p:txBody>
      </p:sp>
      <p:grpSp>
        <p:nvGrpSpPr>
          <p:cNvPr id="14" name="Group 13">
            <a:extLst>
              <a:ext uri="{FF2B5EF4-FFF2-40B4-BE49-F238E27FC236}">
                <a16:creationId xmlns:a16="http://schemas.microsoft.com/office/drawing/2014/main" id="{48F0DDAC-AC4F-4746-8A6D-778FE2EBDCFE}"/>
              </a:ext>
            </a:extLst>
          </p:cNvPr>
          <p:cNvGrpSpPr/>
          <p:nvPr/>
        </p:nvGrpSpPr>
        <p:grpSpPr>
          <a:xfrm>
            <a:off x="10997650" y="5647841"/>
            <a:ext cx="1094606" cy="1094606"/>
            <a:chOff x="10997650" y="5647841"/>
            <a:chExt cx="1094606" cy="1094606"/>
          </a:xfrm>
        </p:grpSpPr>
        <p:sp>
          <p:nvSpPr>
            <p:cNvPr id="15" name="Oval 2">
              <a:extLst>
                <a:ext uri="{FF2B5EF4-FFF2-40B4-BE49-F238E27FC236}">
                  <a16:creationId xmlns:a16="http://schemas.microsoft.com/office/drawing/2014/main" id="{21FD8C8F-173F-4834-82DA-E1D0DE05D56E}"/>
                </a:ext>
              </a:extLst>
            </p:cNvPr>
            <p:cNvSpPr>
              <a:spLocks noChangeArrowheads="1"/>
            </p:cNvSpPr>
            <p:nvPr/>
          </p:nvSpPr>
          <p:spPr bwMode="auto">
            <a:xfrm>
              <a:off x="10997650" y="5647841"/>
              <a:ext cx="1094606" cy="1094606"/>
            </a:xfrm>
            <a:prstGeom prst="ellipse">
              <a:avLst/>
            </a:prstGeom>
            <a:solidFill>
              <a:srgbClr val="FFFFFF"/>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lgn="ctr">
                  <a:solidFill>
                    <a:srgbClr val="000000"/>
                  </a:solidFill>
                  <a:round/>
                  <a:headEnd/>
                  <a:tailEnd/>
                </a14:hiddenLine>
              </a:ext>
            </a:extLst>
          </p:spPr>
          <p:txBody>
            <a:bodyPr vert="horz" wrap="square" lIns="36576" tIns="36576" rIns="36576" bIns="36576" numCol="1" anchor="t" anchorCtr="0" compatLnSpc="1">
              <a:prstTxWarp prst="textNoShape">
                <a:avLst/>
              </a:prstTxWarp>
            </a:bodyPr>
            <a:lstStyle/>
            <a:p>
              <a:endParaRPr lang="en-US"/>
            </a:p>
          </p:txBody>
        </p:sp>
        <p:pic>
          <p:nvPicPr>
            <p:cNvPr id="16" name="Picture 3" descr="Clogo (Transparent Background)">
              <a:extLst>
                <a:ext uri="{FF2B5EF4-FFF2-40B4-BE49-F238E27FC236}">
                  <a16:creationId xmlns:a16="http://schemas.microsoft.com/office/drawing/2014/main" id="{A3C47398-F022-4564-8C8E-DFBE01C60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333" y="5715322"/>
              <a:ext cx="841240" cy="9596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223127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95000">
              <a:srgbClr val="9CAB91"/>
            </a:gs>
            <a:gs pos="84000">
              <a:schemeClr val="accent6">
                <a:lumMod val="5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89996-927A-4F5A-A87D-95CC5C4106F2}"/>
              </a:ext>
            </a:extLst>
          </p:cNvPr>
          <p:cNvSpPr/>
          <p:nvPr/>
        </p:nvSpPr>
        <p:spPr>
          <a:xfrm>
            <a:off x="247650" y="266700"/>
            <a:ext cx="11630025" cy="6267450"/>
          </a:xfrm>
          <a:prstGeom prst="rect">
            <a:avLst/>
          </a:prstGeom>
          <a:solidFill>
            <a:schemeClr val="bg1">
              <a:alpha val="9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2">
            <a:extLst>
              <a:ext uri="{FF2B5EF4-FFF2-40B4-BE49-F238E27FC236}">
                <a16:creationId xmlns:a16="http://schemas.microsoft.com/office/drawing/2014/main" id="{C0A0ECB8-5079-465E-8B0E-CA9F33A3DBA7}"/>
              </a:ext>
            </a:extLst>
          </p:cNvPr>
          <p:cNvSpPr>
            <a:spLocks noChangeArrowheads="1"/>
          </p:cNvSpPr>
          <p:nvPr/>
        </p:nvSpPr>
        <p:spPr bwMode="auto">
          <a:xfrm>
            <a:off x="10997650" y="5647841"/>
            <a:ext cx="1094606" cy="1094606"/>
          </a:xfrm>
          <a:prstGeom prst="ellipse">
            <a:avLst/>
          </a:prstGeom>
          <a:solidFill>
            <a:srgbClr val="FFFFFF"/>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lgn="ctr">
                <a:solidFill>
                  <a:srgbClr val="000000"/>
                </a:solidFill>
                <a:round/>
                <a:headEnd/>
                <a:tailEnd/>
              </a14:hiddenLine>
            </a:ext>
          </a:extLst>
        </p:spPr>
        <p:txBody>
          <a:bodyPr vert="horz" wrap="square" lIns="36576" tIns="36576" rIns="36576" bIns="36576" numCol="1" anchor="t" anchorCtr="0" compatLnSpc="1">
            <a:prstTxWarp prst="textNoShape">
              <a:avLst/>
            </a:prstTxWarp>
          </a:bodyPr>
          <a:lstStyle/>
          <a:p>
            <a:endParaRPr lang="en-US"/>
          </a:p>
        </p:txBody>
      </p:sp>
      <p:pic>
        <p:nvPicPr>
          <p:cNvPr id="11" name="Picture 3" descr="Clogo (Transparent Background)">
            <a:extLst>
              <a:ext uri="{FF2B5EF4-FFF2-40B4-BE49-F238E27FC236}">
                <a16:creationId xmlns:a16="http://schemas.microsoft.com/office/drawing/2014/main" id="{CE078E7E-83EB-4DE3-9835-C790BA387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333" y="5715322"/>
            <a:ext cx="841240" cy="9596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Rectangle 3">
            <a:extLst>
              <a:ext uri="{FF2B5EF4-FFF2-40B4-BE49-F238E27FC236}">
                <a16:creationId xmlns:a16="http://schemas.microsoft.com/office/drawing/2014/main" id="{C73990F0-4B3E-4A02-BB0F-33C985ECA2BF}"/>
              </a:ext>
            </a:extLst>
          </p:cNvPr>
          <p:cNvSpPr txBox="1">
            <a:spLocks noChangeArrowheads="1"/>
          </p:cNvSpPr>
          <p:nvPr/>
        </p:nvSpPr>
        <p:spPr bwMode="auto">
          <a:xfrm>
            <a:off x="395111" y="423332"/>
            <a:ext cx="11401779" cy="601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4313" indent="-214313">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457200" lvl="1" indent="0">
              <a:buNone/>
            </a:pPr>
            <a:r>
              <a:rPr lang="en-US" dirty="0"/>
              <a:t> </a:t>
            </a:r>
          </a:p>
          <a:p>
            <a:pPr marL="457200" lvl="1" indent="0">
              <a:buNone/>
            </a:pPr>
            <a:endParaRPr lang="en-US" dirty="0">
              <a:solidFill>
                <a:srgbClr val="FF0000"/>
              </a:solidFill>
            </a:endParaRPr>
          </a:p>
          <a:p>
            <a:pPr marL="457200" lvl="1" indent="0">
              <a:buNone/>
            </a:pPr>
            <a:endParaRPr lang="en-US" dirty="0">
              <a:solidFill>
                <a:srgbClr val="FF0000"/>
              </a:solidFill>
            </a:endParaRPr>
          </a:p>
          <a:p>
            <a:pPr marL="457200" lvl="1" indent="0">
              <a:buNone/>
            </a:pPr>
            <a:endParaRPr lang="en-US" dirty="0"/>
          </a:p>
          <a:p>
            <a:pPr marL="0" indent="0" eaLnBrk="1" hangingPunct="1">
              <a:buClr>
                <a:srgbClr val="61116A"/>
              </a:buClr>
              <a:buSzPct val="70000"/>
              <a:buNone/>
            </a:pPr>
            <a:endParaRPr lang="en-US" altLang="en-US" sz="1800" dirty="0"/>
          </a:p>
          <a:p>
            <a:pPr eaLnBrk="1" hangingPunct="1">
              <a:buClr>
                <a:srgbClr val="61116A"/>
              </a:buClr>
              <a:buSzPct val="70000"/>
            </a:pPr>
            <a:endParaRPr lang="en-CA" altLang="en-US" sz="1800" dirty="0"/>
          </a:p>
          <a:p>
            <a:pPr eaLnBrk="1" hangingPunct="1">
              <a:buClr>
                <a:srgbClr val="61116A"/>
              </a:buClr>
              <a:buSzPct val="70000"/>
            </a:pPr>
            <a:endParaRPr lang="en-US" altLang="en-US" sz="1800" dirty="0"/>
          </a:p>
          <a:p>
            <a:pPr eaLnBrk="1" hangingPunct="1">
              <a:buClr>
                <a:srgbClr val="61116A"/>
              </a:buClr>
              <a:buSzPct val="70000"/>
            </a:pPr>
            <a:endParaRPr lang="en-CA" altLang="en-US" sz="1800" dirty="0"/>
          </a:p>
        </p:txBody>
      </p:sp>
      <p:pic>
        <p:nvPicPr>
          <p:cNvPr id="2" name="Picture 1">
            <a:extLst>
              <a:ext uri="{FF2B5EF4-FFF2-40B4-BE49-F238E27FC236}">
                <a16:creationId xmlns:a16="http://schemas.microsoft.com/office/drawing/2014/main" id="{E3EA2A9D-4D3E-4024-96C3-A441BDF3B633}"/>
              </a:ext>
            </a:extLst>
          </p:cNvPr>
          <p:cNvPicPr>
            <a:picLocks noChangeAspect="1"/>
          </p:cNvPicPr>
          <p:nvPr/>
        </p:nvPicPr>
        <p:blipFill>
          <a:blip r:embed="rId4"/>
          <a:stretch>
            <a:fillRect/>
          </a:stretch>
        </p:blipFill>
        <p:spPr>
          <a:xfrm>
            <a:off x="3304309" y="423332"/>
            <a:ext cx="5476009" cy="5883950"/>
          </a:xfrm>
          <a:prstGeom prst="rect">
            <a:avLst/>
          </a:prstGeom>
        </p:spPr>
      </p:pic>
    </p:spTree>
    <p:extLst>
      <p:ext uri="{BB962C8B-B14F-4D97-AF65-F5344CB8AC3E}">
        <p14:creationId xmlns:p14="http://schemas.microsoft.com/office/powerpoint/2010/main" val="2883934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B28F66-4E0F-4CDA-BDDC-5CF36D457A42}"/>
              </a:ext>
            </a:extLst>
          </p:cNvPr>
          <p:cNvSpPr/>
          <p:nvPr/>
        </p:nvSpPr>
        <p:spPr>
          <a:xfrm>
            <a:off x="548640" y="433136"/>
            <a:ext cx="11126804" cy="5938787"/>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6">
            <a:extLst>
              <a:ext uri="{FF2B5EF4-FFF2-40B4-BE49-F238E27FC236}">
                <a16:creationId xmlns:a16="http://schemas.microsoft.com/office/drawing/2014/main" id="{53D0AA8B-6A5E-42B6-A124-00B1D11974C8}"/>
              </a:ext>
            </a:extLst>
          </p:cNvPr>
          <p:cNvSpPr txBox="1">
            <a:spLocks/>
          </p:cNvSpPr>
          <p:nvPr/>
        </p:nvSpPr>
        <p:spPr bwMode="auto">
          <a:xfrm>
            <a:off x="3443111" y="180495"/>
            <a:ext cx="5294490" cy="611163"/>
          </a:xfrm>
          <a:prstGeom prst="rect">
            <a:avLst/>
          </a:prstGeom>
          <a:solidFill>
            <a:schemeClr val="bg1"/>
          </a:solidFill>
          <a:ln>
            <a:noFill/>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buFontTx/>
              <a:buNone/>
            </a:pPr>
            <a:r>
              <a:rPr lang="en-US" altLang="en-US" sz="2800" b="1" dirty="0"/>
              <a:t> An innovative service delivery model utilizing technology</a:t>
            </a:r>
          </a:p>
          <a:p>
            <a:pPr algn="ctr">
              <a:buFontTx/>
              <a:buNone/>
            </a:pPr>
            <a:endParaRPr lang="en-US" altLang="en-US" sz="2800" b="1" dirty="0"/>
          </a:p>
          <a:p>
            <a:pPr algn="ctr">
              <a:buFontTx/>
              <a:buNone/>
            </a:pPr>
            <a:endParaRPr lang="en-US" altLang="en-US" sz="2800" b="1" dirty="0"/>
          </a:p>
          <a:p>
            <a:pPr algn="ctr">
              <a:buNone/>
            </a:pPr>
            <a:r>
              <a:rPr lang="en-US" u="sng" dirty="0">
                <a:hlinkClick r:id="rId3"/>
              </a:rPr>
              <a:t>https://youtu.be/BgfSLWijcrY</a:t>
            </a:r>
            <a:endParaRPr lang="en-US" u="sng" dirty="0"/>
          </a:p>
          <a:p>
            <a:pPr algn="ctr">
              <a:buNone/>
            </a:pPr>
            <a:endParaRPr lang="en-US" dirty="0"/>
          </a:p>
          <a:p>
            <a:pPr algn="ctr">
              <a:buFontTx/>
              <a:buNone/>
            </a:pPr>
            <a:endParaRPr lang="en-US" altLang="en-US" sz="2800" b="1" dirty="0"/>
          </a:p>
          <a:p>
            <a:pPr algn="ctr">
              <a:buFontTx/>
              <a:buNone/>
            </a:pPr>
            <a:r>
              <a:rPr lang="en-US" altLang="en-US" sz="2800" b="1" dirty="0"/>
              <a:t> </a:t>
            </a:r>
          </a:p>
        </p:txBody>
      </p:sp>
    </p:spTree>
    <p:extLst>
      <p:ext uri="{BB962C8B-B14F-4D97-AF65-F5344CB8AC3E}">
        <p14:creationId xmlns:p14="http://schemas.microsoft.com/office/powerpoint/2010/main" val="39618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95000">
              <a:srgbClr val="9CAB91"/>
            </a:gs>
            <a:gs pos="84000">
              <a:schemeClr val="accent6">
                <a:lumMod val="5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89996-927A-4F5A-A87D-95CC5C4106F2}"/>
              </a:ext>
            </a:extLst>
          </p:cNvPr>
          <p:cNvSpPr/>
          <p:nvPr/>
        </p:nvSpPr>
        <p:spPr>
          <a:xfrm>
            <a:off x="247650" y="266700"/>
            <a:ext cx="11630025" cy="6267450"/>
          </a:xfrm>
          <a:prstGeom prst="rect">
            <a:avLst/>
          </a:prstGeom>
          <a:solidFill>
            <a:schemeClr val="bg1">
              <a:alpha val="9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481EDA-8983-4DC2-9D12-CC58903BCA3B}"/>
              </a:ext>
            </a:extLst>
          </p:cNvPr>
          <p:cNvSpPr txBox="1"/>
          <p:nvPr/>
        </p:nvSpPr>
        <p:spPr>
          <a:xfrm>
            <a:off x="598312" y="423332"/>
            <a:ext cx="11198578" cy="523220"/>
          </a:xfrm>
          <a:prstGeom prst="rect">
            <a:avLst/>
          </a:prstGeom>
          <a:noFill/>
        </p:spPr>
        <p:txBody>
          <a:bodyPr wrap="square" rtlCol="0">
            <a:spAutoFit/>
          </a:bodyPr>
          <a:lstStyle/>
          <a:p>
            <a:pPr algn="ctr">
              <a:buFontTx/>
              <a:buNone/>
            </a:pPr>
            <a:r>
              <a:rPr lang="en-US" altLang="en-US" sz="2800" b="1" dirty="0">
                <a:latin typeface="Arial" panose="020B0604020202020204" pitchFamily="34" charset="0"/>
                <a:cs typeface="Arial" panose="020B0604020202020204" pitchFamily="34" charset="0"/>
              </a:rPr>
              <a:t>Mindfulness Training for Service Providers</a:t>
            </a:r>
          </a:p>
        </p:txBody>
      </p:sp>
      <p:sp>
        <p:nvSpPr>
          <p:cNvPr id="13" name="Rectangle 3">
            <a:extLst>
              <a:ext uri="{FF2B5EF4-FFF2-40B4-BE49-F238E27FC236}">
                <a16:creationId xmlns:a16="http://schemas.microsoft.com/office/drawing/2014/main" id="{C73990F0-4B3E-4A02-BB0F-33C985ECA2BF}"/>
              </a:ext>
            </a:extLst>
          </p:cNvPr>
          <p:cNvSpPr txBox="1">
            <a:spLocks noChangeArrowheads="1"/>
          </p:cNvSpPr>
          <p:nvPr/>
        </p:nvSpPr>
        <p:spPr bwMode="auto">
          <a:xfrm>
            <a:off x="395111" y="1269498"/>
            <a:ext cx="6005689" cy="516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4313" indent="-214313">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r>
              <a:rPr lang="en-US" sz="2400" dirty="0"/>
              <a:t>Conducted with our sister agency-CAIWA in Red Deer that brought 11 front line service providers together to learn and apply mindfulness approach to enhance programs and services</a:t>
            </a:r>
          </a:p>
          <a:p>
            <a:pPr marL="0" indent="0">
              <a:buNone/>
            </a:pPr>
            <a:endParaRPr lang="en-US" sz="2400" dirty="0"/>
          </a:p>
          <a:p>
            <a:r>
              <a:rPr lang="en-US" altLang="en-US" sz="2400" dirty="0"/>
              <a:t>Provided for the CIWA Family Services Department 23 staff members</a:t>
            </a:r>
          </a:p>
          <a:p>
            <a:endParaRPr lang="en-US" altLang="en-US" sz="2400" dirty="0"/>
          </a:p>
          <a:p>
            <a:r>
              <a:rPr lang="en-US" altLang="en-US" sz="2400" dirty="0"/>
              <a:t>Two more trainings scheduled to be delivered in October</a:t>
            </a:r>
          </a:p>
          <a:p>
            <a:pPr eaLnBrk="1" hangingPunct="1">
              <a:buClr>
                <a:srgbClr val="61116A"/>
              </a:buClr>
              <a:buSzPct val="70000"/>
            </a:pPr>
            <a:endParaRPr lang="en-CA" altLang="en-US" sz="1800" dirty="0"/>
          </a:p>
          <a:p>
            <a:pPr eaLnBrk="1" hangingPunct="1">
              <a:buClr>
                <a:srgbClr val="61116A"/>
              </a:buClr>
              <a:buSzPct val="70000"/>
            </a:pPr>
            <a:endParaRPr lang="en-US" altLang="en-US" sz="1800" dirty="0"/>
          </a:p>
          <a:p>
            <a:pPr eaLnBrk="1" hangingPunct="1">
              <a:buClr>
                <a:srgbClr val="61116A"/>
              </a:buClr>
              <a:buSzPct val="70000"/>
            </a:pPr>
            <a:endParaRPr lang="en-CA" altLang="en-US" sz="1800" dirty="0"/>
          </a:p>
        </p:txBody>
      </p:sp>
      <p:sp>
        <p:nvSpPr>
          <p:cNvPr id="8" name="Rectangle 3">
            <a:extLst>
              <a:ext uri="{FF2B5EF4-FFF2-40B4-BE49-F238E27FC236}">
                <a16:creationId xmlns:a16="http://schemas.microsoft.com/office/drawing/2014/main" id="{C8523B3A-55FC-4D17-982A-D4188BC4044D}"/>
              </a:ext>
            </a:extLst>
          </p:cNvPr>
          <p:cNvSpPr txBox="1">
            <a:spLocks noChangeArrowheads="1"/>
          </p:cNvSpPr>
          <p:nvPr/>
        </p:nvSpPr>
        <p:spPr bwMode="auto">
          <a:xfrm>
            <a:off x="6853809" y="946552"/>
            <a:ext cx="4570858" cy="5360730"/>
          </a:xfrm>
          <a:prstGeom prst="rect">
            <a:avLst/>
          </a:prstGeom>
          <a:noFill/>
          <a:ln>
            <a:solidFill>
              <a:srgbClr val="7030A0"/>
            </a:solidFill>
          </a:ln>
        </p:spPr>
        <p:txBody>
          <a:bodyPr/>
          <a:lstStyle>
            <a:lvl1pPr marL="214313" indent="-214313">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endParaRPr lang="en-US" sz="1000" dirty="0"/>
          </a:p>
          <a:p>
            <a:pPr marL="0" indent="0" algn="ctr">
              <a:buNone/>
            </a:pPr>
            <a:endParaRPr lang="en-US" sz="2400" dirty="0">
              <a:solidFill>
                <a:srgbClr val="FF0000"/>
              </a:solidFill>
            </a:endParaRPr>
          </a:p>
          <a:p>
            <a:pPr marL="0" indent="0" eaLnBrk="1" hangingPunct="1">
              <a:buClr>
                <a:srgbClr val="61116A"/>
              </a:buClr>
              <a:buSzPct val="70000"/>
              <a:buNone/>
            </a:pPr>
            <a:endParaRPr lang="en-US" altLang="en-US" sz="1800" dirty="0"/>
          </a:p>
          <a:p>
            <a:pPr eaLnBrk="1" hangingPunct="1">
              <a:buClr>
                <a:srgbClr val="61116A"/>
              </a:buClr>
              <a:buSzPct val="70000"/>
            </a:pPr>
            <a:endParaRPr lang="en-CA" altLang="en-US" sz="1800" dirty="0"/>
          </a:p>
          <a:p>
            <a:pPr eaLnBrk="1" hangingPunct="1">
              <a:buClr>
                <a:srgbClr val="61116A"/>
              </a:buClr>
              <a:buSzPct val="70000"/>
            </a:pPr>
            <a:endParaRPr lang="en-US" altLang="en-US" sz="1800" dirty="0"/>
          </a:p>
          <a:p>
            <a:pPr eaLnBrk="1" hangingPunct="1">
              <a:buClr>
                <a:srgbClr val="61116A"/>
              </a:buClr>
              <a:buSzPct val="70000"/>
            </a:pPr>
            <a:endParaRPr lang="en-CA" altLang="en-US" sz="1800" dirty="0"/>
          </a:p>
        </p:txBody>
      </p:sp>
      <p:pic>
        <p:nvPicPr>
          <p:cNvPr id="3" name="Picture 2">
            <a:extLst>
              <a:ext uri="{FF2B5EF4-FFF2-40B4-BE49-F238E27FC236}">
                <a16:creationId xmlns:a16="http://schemas.microsoft.com/office/drawing/2014/main" id="{CDFE7675-B52A-4DFB-9F11-05AE07955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809" y="946552"/>
            <a:ext cx="4570857" cy="5360730"/>
          </a:xfrm>
          <a:prstGeom prst="rect">
            <a:avLst/>
          </a:prstGeom>
        </p:spPr>
      </p:pic>
    </p:spTree>
    <p:extLst>
      <p:ext uri="{BB962C8B-B14F-4D97-AF65-F5344CB8AC3E}">
        <p14:creationId xmlns:p14="http://schemas.microsoft.com/office/powerpoint/2010/main" val="690459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672</Words>
  <Application>Microsoft Office PowerPoint</Application>
  <PresentationFormat>Widescreen</PresentationFormat>
  <Paragraphs>111</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 Narvaez</dc:creator>
  <cp:lastModifiedBy>Ivana Calina</cp:lastModifiedBy>
  <cp:revision>83</cp:revision>
  <dcterms:created xsi:type="dcterms:W3CDTF">2021-09-29T23:02:36Z</dcterms:created>
  <dcterms:modified xsi:type="dcterms:W3CDTF">2023-10-05T17:59:55Z</dcterms:modified>
</cp:coreProperties>
</file>