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65" r:id="rId4"/>
    <p:sldId id="266" r:id="rId5"/>
    <p:sldId id="258" r:id="rId6"/>
    <p:sldId id="264" r:id="rId7"/>
    <p:sldId id="259" r:id="rId8"/>
    <p:sldId id="267" r:id="rId9"/>
    <p:sldId id="268" r:id="rId10"/>
    <p:sldId id="269" r:id="rId11"/>
    <p:sldId id="270" r:id="rId12"/>
    <p:sldId id="271"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38"/>
  </p:normalViewPr>
  <p:slideViewPr>
    <p:cSldViewPr snapToGrid="0">
      <p:cViewPr>
        <p:scale>
          <a:sx n="119" d="100"/>
          <a:sy n="119" d="100"/>
        </p:scale>
        <p:origin x="144" y="3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A636C-B0EF-1C45-96DA-FCC973C8CFEA}" type="datetimeFigureOut">
              <a:rPr lang="en-US" smtClean="0"/>
              <a:t>10/6/23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82F10A-5204-344B-A3D8-A1C133A9359B}" type="slidenum">
              <a:rPr lang="en-US" smtClean="0"/>
              <a:t>‹#›</a:t>
            </a:fld>
            <a:endParaRPr lang="en-US"/>
          </a:p>
        </p:txBody>
      </p:sp>
    </p:spTree>
    <p:extLst>
      <p:ext uri="{BB962C8B-B14F-4D97-AF65-F5344CB8AC3E}">
        <p14:creationId xmlns:p14="http://schemas.microsoft.com/office/powerpoint/2010/main" val="317950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is prepared by United Nations High Commissioner for refugees</a:t>
            </a:r>
            <a:br>
              <a:rPr lang="en-US" dirty="0"/>
            </a:br>
            <a:endParaRPr lang="en-US" dirty="0"/>
          </a:p>
        </p:txBody>
      </p:sp>
      <p:sp>
        <p:nvSpPr>
          <p:cNvPr id="4" name="Slide Number Placeholder 3"/>
          <p:cNvSpPr>
            <a:spLocks noGrp="1"/>
          </p:cNvSpPr>
          <p:nvPr>
            <p:ph type="sldNum" sz="quarter" idx="5"/>
          </p:nvPr>
        </p:nvSpPr>
        <p:spPr/>
        <p:txBody>
          <a:bodyPr/>
          <a:lstStyle/>
          <a:p>
            <a:fld id="{3D82F10A-5204-344B-A3D8-A1C133A9359B}" type="slidenum">
              <a:rPr lang="en-US" smtClean="0"/>
              <a:t>3</a:t>
            </a:fld>
            <a:endParaRPr lang="en-US"/>
          </a:p>
        </p:txBody>
      </p:sp>
    </p:spTree>
    <p:extLst>
      <p:ext uri="{BB962C8B-B14F-4D97-AF65-F5344CB8AC3E}">
        <p14:creationId xmlns:p14="http://schemas.microsoft.com/office/powerpoint/2010/main" val="227182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charts are significant as they show whereabouts of the displaced people. </a:t>
            </a:r>
            <a:br>
              <a:rPr lang="en-US" dirty="0"/>
            </a:br>
            <a:r>
              <a:rPr lang="en-US" dirty="0"/>
              <a:t>According to the UNHCR 70% of the displaced people are hosted in neighboring countries that are mostly considered low and middle income countries</a:t>
            </a:r>
          </a:p>
        </p:txBody>
      </p:sp>
      <p:sp>
        <p:nvSpPr>
          <p:cNvPr id="4" name="Slide Number Placeholder 3"/>
          <p:cNvSpPr>
            <a:spLocks noGrp="1"/>
          </p:cNvSpPr>
          <p:nvPr>
            <p:ph type="sldNum" sz="quarter" idx="5"/>
          </p:nvPr>
        </p:nvSpPr>
        <p:spPr/>
        <p:txBody>
          <a:bodyPr/>
          <a:lstStyle/>
          <a:p>
            <a:fld id="{3D82F10A-5204-344B-A3D8-A1C133A9359B}" type="slidenum">
              <a:rPr lang="en-US" smtClean="0"/>
              <a:t>4</a:t>
            </a:fld>
            <a:endParaRPr lang="en-US"/>
          </a:p>
        </p:txBody>
      </p:sp>
    </p:spTree>
    <p:extLst>
      <p:ext uri="{BB962C8B-B14F-4D97-AF65-F5344CB8AC3E}">
        <p14:creationId xmlns:p14="http://schemas.microsoft.com/office/powerpoint/2010/main" val="252030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it matters? Because the number of people who are forcibly displaced or stateless are increasing drastically. While the numbers were close to 70 million people in 2018, today UNHCR estimates almost 120 million people are facing with forced displacement which shows almost 42% increase in the number of people who experience forced displacement just in 5 years </a:t>
            </a:r>
            <a:br>
              <a:rPr lang="en-US" dirty="0"/>
            </a:br>
            <a:br>
              <a:rPr lang="en-US" dirty="0"/>
            </a:br>
            <a:r>
              <a:rPr lang="en-CA" b="0" i="0" u="none" strike="noStrike" dirty="0" err="1">
                <a:solidFill>
                  <a:srgbClr val="374151"/>
                </a:solidFill>
                <a:effectLst/>
                <a:latin typeface="Söhne"/>
              </a:rPr>
              <a:t>cial</a:t>
            </a:r>
            <a:r>
              <a:rPr lang="en-CA" b="0" i="0" u="none" strike="noStrike" dirty="0">
                <a:solidFill>
                  <a:srgbClr val="374151"/>
                </a:solidFill>
                <a:effectLst/>
                <a:latin typeface="Söhne"/>
              </a:rPr>
              <a:t> Cohesion: Forced displacement often disrupts social structures and can lead to tensions between displaced populations and host communities. Open dialogue can promote understanding, integration, and social cohesion.</a:t>
            </a:r>
            <a:br>
              <a:rPr lang="en-CA" b="0" i="0" u="none" strike="noStrike" dirty="0">
                <a:solidFill>
                  <a:srgbClr val="374151"/>
                </a:solidFill>
                <a:effectLst/>
                <a:latin typeface="Söhne"/>
              </a:rPr>
            </a:br>
            <a:br>
              <a:rPr lang="en-CA" b="0" i="0" u="none" strike="noStrike" dirty="0">
                <a:solidFill>
                  <a:srgbClr val="374151"/>
                </a:solidFill>
                <a:effectLst/>
                <a:latin typeface="Söhne"/>
              </a:rPr>
            </a:br>
            <a:r>
              <a:rPr lang="en-CA" b="0" i="0" u="none" strike="noStrike" dirty="0">
                <a:solidFill>
                  <a:srgbClr val="374151"/>
                </a:solidFill>
                <a:effectLst/>
                <a:latin typeface="Söhne"/>
              </a:rPr>
              <a:t>Long term solutions mostly address settlement, access to job and opportunities, legal status that address their citizenship in the arrival country.</a:t>
            </a:r>
            <a:br>
              <a:rPr lang="en-CA" b="0" i="0" u="none" strike="noStrike" dirty="0">
                <a:solidFill>
                  <a:srgbClr val="374151"/>
                </a:solidFill>
                <a:effectLst/>
                <a:latin typeface="Söhne"/>
              </a:rPr>
            </a:br>
            <a:r>
              <a:rPr lang="en-CA" b="0" i="0" u="none" strike="noStrike" dirty="0">
                <a:solidFill>
                  <a:srgbClr val="374151"/>
                </a:solidFill>
                <a:effectLst/>
                <a:latin typeface="Söhne"/>
              </a:rPr>
              <a:t>Wellbeing and recovery on the other hand, mostly overlooked. </a:t>
            </a:r>
            <a:br>
              <a:rPr lang="en-CA" b="0" i="0" u="none" strike="noStrike" dirty="0">
                <a:solidFill>
                  <a:srgbClr val="374151"/>
                </a:solidFill>
                <a:effectLst/>
                <a:latin typeface="Söhne"/>
              </a:rPr>
            </a:br>
            <a:endParaRPr lang="en-US" dirty="0"/>
          </a:p>
        </p:txBody>
      </p:sp>
      <p:sp>
        <p:nvSpPr>
          <p:cNvPr id="4" name="Slide Number Placeholder 3"/>
          <p:cNvSpPr>
            <a:spLocks noGrp="1"/>
          </p:cNvSpPr>
          <p:nvPr>
            <p:ph type="sldNum" sz="quarter" idx="5"/>
          </p:nvPr>
        </p:nvSpPr>
        <p:spPr/>
        <p:txBody>
          <a:bodyPr/>
          <a:lstStyle/>
          <a:p>
            <a:fld id="{3D82F10A-5204-344B-A3D8-A1C133A9359B}" type="slidenum">
              <a:rPr lang="en-US" smtClean="0"/>
              <a:t>5</a:t>
            </a:fld>
            <a:endParaRPr lang="en-US"/>
          </a:p>
        </p:txBody>
      </p:sp>
    </p:spTree>
    <p:extLst>
      <p:ext uri="{BB962C8B-B14F-4D97-AF65-F5344CB8AC3E}">
        <p14:creationId xmlns:p14="http://schemas.microsoft.com/office/powerpoint/2010/main" val="734805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key literatures that are referred to are as follows: Urban studies, cultural geography, and cultural landscape; urban refugee literature, and attachment theory</a:t>
            </a:r>
          </a:p>
        </p:txBody>
      </p:sp>
      <p:sp>
        <p:nvSpPr>
          <p:cNvPr id="4" name="Slide Number Placeholder 3"/>
          <p:cNvSpPr>
            <a:spLocks noGrp="1"/>
          </p:cNvSpPr>
          <p:nvPr>
            <p:ph type="sldNum" sz="quarter" idx="5"/>
          </p:nvPr>
        </p:nvSpPr>
        <p:spPr/>
        <p:txBody>
          <a:bodyPr/>
          <a:lstStyle/>
          <a:p>
            <a:fld id="{3D82F10A-5204-344B-A3D8-A1C133A9359B}" type="slidenum">
              <a:rPr lang="en-US" smtClean="0"/>
              <a:t>6</a:t>
            </a:fld>
            <a:endParaRPr lang="en-US"/>
          </a:p>
        </p:txBody>
      </p:sp>
    </p:spTree>
    <p:extLst>
      <p:ext uri="{BB962C8B-B14F-4D97-AF65-F5344CB8AC3E}">
        <p14:creationId xmlns:p14="http://schemas.microsoft.com/office/powerpoint/2010/main" val="2887568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a:t>
            </a:r>
          </a:p>
        </p:txBody>
      </p:sp>
      <p:sp>
        <p:nvSpPr>
          <p:cNvPr id="4" name="Slide Number Placeholder 3"/>
          <p:cNvSpPr>
            <a:spLocks noGrp="1"/>
          </p:cNvSpPr>
          <p:nvPr>
            <p:ph type="sldNum" sz="quarter" idx="5"/>
          </p:nvPr>
        </p:nvSpPr>
        <p:spPr/>
        <p:txBody>
          <a:bodyPr/>
          <a:lstStyle/>
          <a:p>
            <a:fld id="{3D82F10A-5204-344B-A3D8-A1C133A9359B}" type="slidenum">
              <a:rPr lang="en-US" smtClean="0"/>
              <a:t>7</a:t>
            </a:fld>
            <a:endParaRPr lang="en-US"/>
          </a:p>
        </p:txBody>
      </p:sp>
    </p:spTree>
    <p:extLst>
      <p:ext uri="{BB962C8B-B14F-4D97-AF65-F5344CB8AC3E}">
        <p14:creationId xmlns:p14="http://schemas.microsoft.com/office/powerpoint/2010/main" val="3927144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question in mind, this research aims to understand and address forcibly displaced peoples’ own narratives in understanding the significance of specific given urban spaces (religious, public, private, </a:t>
            </a:r>
            <a:r>
              <a:rPr lang="en-US" dirty="0" err="1"/>
              <a:t>etc</a:t>
            </a:r>
            <a:r>
              <a:rPr lang="en-US" dirty="0"/>
              <a:t>)? How do utilization and understanding of these urban landscapes help us understand what recovery looks like for forcibly displaced people?</a:t>
            </a:r>
          </a:p>
        </p:txBody>
      </p:sp>
      <p:sp>
        <p:nvSpPr>
          <p:cNvPr id="4" name="Slide Number Placeholder 3"/>
          <p:cNvSpPr>
            <a:spLocks noGrp="1"/>
          </p:cNvSpPr>
          <p:nvPr>
            <p:ph type="sldNum" sz="quarter" idx="5"/>
          </p:nvPr>
        </p:nvSpPr>
        <p:spPr/>
        <p:txBody>
          <a:bodyPr/>
          <a:lstStyle/>
          <a:p>
            <a:fld id="{3D82F10A-5204-344B-A3D8-A1C133A9359B}" type="slidenum">
              <a:rPr lang="en-US" smtClean="0"/>
              <a:t>8</a:t>
            </a:fld>
            <a:endParaRPr lang="en-US"/>
          </a:p>
        </p:txBody>
      </p:sp>
    </p:spTree>
    <p:extLst>
      <p:ext uri="{BB962C8B-B14F-4D97-AF65-F5344CB8AC3E}">
        <p14:creationId xmlns:p14="http://schemas.microsoft.com/office/powerpoint/2010/main" val="2749430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087E-3EDF-5821-B5DA-0785B414A7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707A31-311D-0805-5976-C62D6EEC1F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A9CBCB-BECC-6965-A26A-CC0C9323208C}"/>
              </a:ext>
            </a:extLst>
          </p:cNvPr>
          <p:cNvSpPr>
            <a:spLocks noGrp="1"/>
          </p:cNvSpPr>
          <p:nvPr>
            <p:ph type="dt" sz="half" idx="10"/>
          </p:nvPr>
        </p:nvSpPr>
        <p:spPr/>
        <p:txBody>
          <a:bodyPr/>
          <a:lstStyle/>
          <a:p>
            <a:fld id="{19009318-D125-5F40-AA86-9077F0C40595}" type="datetime1">
              <a:rPr lang="en-CA" smtClean="0"/>
              <a:t>2023-10-06</a:t>
            </a:fld>
            <a:endParaRPr lang="en-US"/>
          </a:p>
        </p:txBody>
      </p:sp>
      <p:sp>
        <p:nvSpPr>
          <p:cNvPr id="5" name="Footer Placeholder 4">
            <a:extLst>
              <a:ext uri="{FF2B5EF4-FFF2-40B4-BE49-F238E27FC236}">
                <a16:creationId xmlns:a16="http://schemas.microsoft.com/office/drawing/2014/main" id="{4B0E198E-5E15-2088-6002-24B40AB66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77D7AA-714E-39C6-85C9-F72E2E608869}"/>
              </a:ext>
            </a:extLst>
          </p:cNvPr>
          <p:cNvSpPr>
            <a:spLocks noGrp="1"/>
          </p:cNvSpPr>
          <p:nvPr>
            <p:ph type="sldNum" sz="quarter" idx="12"/>
          </p:nvPr>
        </p:nvSpPr>
        <p:spPr/>
        <p:txBody>
          <a:bodyPr/>
          <a:lstStyle/>
          <a:p>
            <a:fld id="{EF984BA7-DC65-154C-87C1-1712C84753B4}" type="slidenum">
              <a:rPr lang="en-US" smtClean="0"/>
              <a:t>‹#›</a:t>
            </a:fld>
            <a:endParaRPr lang="en-US"/>
          </a:p>
        </p:txBody>
      </p:sp>
    </p:spTree>
    <p:extLst>
      <p:ext uri="{BB962C8B-B14F-4D97-AF65-F5344CB8AC3E}">
        <p14:creationId xmlns:p14="http://schemas.microsoft.com/office/powerpoint/2010/main" val="3033778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2EB7-85D5-EB32-4085-8FF349A5BB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7CBD5E-26A0-92E3-EE75-CB8E61F4E6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B80CF5-F247-D8E8-1613-E1A07A5D3AF5}"/>
              </a:ext>
            </a:extLst>
          </p:cNvPr>
          <p:cNvSpPr>
            <a:spLocks noGrp="1"/>
          </p:cNvSpPr>
          <p:nvPr>
            <p:ph type="dt" sz="half" idx="10"/>
          </p:nvPr>
        </p:nvSpPr>
        <p:spPr/>
        <p:txBody>
          <a:bodyPr/>
          <a:lstStyle/>
          <a:p>
            <a:fld id="{436F229D-9123-2F45-B04D-62843BE0F0CE}" type="datetime1">
              <a:rPr lang="en-CA" smtClean="0"/>
              <a:t>2023-10-06</a:t>
            </a:fld>
            <a:endParaRPr lang="en-US"/>
          </a:p>
        </p:txBody>
      </p:sp>
      <p:sp>
        <p:nvSpPr>
          <p:cNvPr id="5" name="Footer Placeholder 4">
            <a:extLst>
              <a:ext uri="{FF2B5EF4-FFF2-40B4-BE49-F238E27FC236}">
                <a16:creationId xmlns:a16="http://schemas.microsoft.com/office/drawing/2014/main" id="{7E8901A1-4F75-FDD1-18F6-7B7E9416B4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3BCEA3-719D-A48F-60B6-F6CAFF63205D}"/>
              </a:ext>
            </a:extLst>
          </p:cNvPr>
          <p:cNvSpPr>
            <a:spLocks noGrp="1"/>
          </p:cNvSpPr>
          <p:nvPr>
            <p:ph type="sldNum" sz="quarter" idx="12"/>
          </p:nvPr>
        </p:nvSpPr>
        <p:spPr/>
        <p:txBody>
          <a:bodyPr/>
          <a:lstStyle/>
          <a:p>
            <a:fld id="{EF984BA7-DC65-154C-87C1-1712C84753B4}" type="slidenum">
              <a:rPr lang="en-US" smtClean="0"/>
              <a:t>‹#›</a:t>
            </a:fld>
            <a:endParaRPr lang="en-US"/>
          </a:p>
        </p:txBody>
      </p:sp>
    </p:spTree>
    <p:extLst>
      <p:ext uri="{BB962C8B-B14F-4D97-AF65-F5344CB8AC3E}">
        <p14:creationId xmlns:p14="http://schemas.microsoft.com/office/powerpoint/2010/main" val="109020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C1A81E-A17D-A108-45D8-0632A2492B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8E2D95-F305-0C31-70DF-8682509DEF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573F61-AA38-0889-9E3B-10E1F7AF9DF6}"/>
              </a:ext>
            </a:extLst>
          </p:cNvPr>
          <p:cNvSpPr>
            <a:spLocks noGrp="1"/>
          </p:cNvSpPr>
          <p:nvPr>
            <p:ph type="dt" sz="half" idx="10"/>
          </p:nvPr>
        </p:nvSpPr>
        <p:spPr/>
        <p:txBody>
          <a:bodyPr/>
          <a:lstStyle/>
          <a:p>
            <a:fld id="{E523CE63-E609-AB4C-99CB-B04EB46A3606}" type="datetime1">
              <a:rPr lang="en-CA" smtClean="0"/>
              <a:t>2023-10-06</a:t>
            </a:fld>
            <a:endParaRPr lang="en-US"/>
          </a:p>
        </p:txBody>
      </p:sp>
      <p:sp>
        <p:nvSpPr>
          <p:cNvPr id="5" name="Footer Placeholder 4">
            <a:extLst>
              <a:ext uri="{FF2B5EF4-FFF2-40B4-BE49-F238E27FC236}">
                <a16:creationId xmlns:a16="http://schemas.microsoft.com/office/drawing/2014/main" id="{D403F9A4-0953-FA43-7B56-8D1721AA8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5E2D97-82A8-FED9-406E-82049BCA509C}"/>
              </a:ext>
            </a:extLst>
          </p:cNvPr>
          <p:cNvSpPr>
            <a:spLocks noGrp="1"/>
          </p:cNvSpPr>
          <p:nvPr>
            <p:ph type="sldNum" sz="quarter" idx="12"/>
          </p:nvPr>
        </p:nvSpPr>
        <p:spPr/>
        <p:txBody>
          <a:bodyPr/>
          <a:lstStyle/>
          <a:p>
            <a:fld id="{EF984BA7-DC65-154C-87C1-1712C84753B4}" type="slidenum">
              <a:rPr lang="en-US" smtClean="0"/>
              <a:t>‹#›</a:t>
            </a:fld>
            <a:endParaRPr lang="en-US"/>
          </a:p>
        </p:txBody>
      </p:sp>
    </p:spTree>
    <p:extLst>
      <p:ext uri="{BB962C8B-B14F-4D97-AF65-F5344CB8AC3E}">
        <p14:creationId xmlns:p14="http://schemas.microsoft.com/office/powerpoint/2010/main" val="2247937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FB40D-C66F-207D-1AFA-73EE70DF4B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77A1F-F9B4-0E30-833D-22F02967D6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09838-981F-D78C-90D4-D04974AA1F8F}"/>
              </a:ext>
            </a:extLst>
          </p:cNvPr>
          <p:cNvSpPr>
            <a:spLocks noGrp="1"/>
          </p:cNvSpPr>
          <p:nvPr>
            <p:ph type="dt" sz="half" idx="10"/>
          </p:nvPr>
        </p:nvSpPr>
        <p:spPr/>
        <p:txBody>
          <a:bodyPr/>
          <a:lstStyle/>
          <a:p>
            <a:fld id="{083AA483-06E9-4A43-B5C7-C174F9780F76}" type="datetime1">
              <a:rPr lang="en-CA" smtClean="0"/>
              <a:t>2023-10-06</a:t>
            </a:fld>
            <a:endParaRPr lang="en-US"/>
          </a:p>
        </p:txBody>
      </p:sp>
      <p:sp>
        <p:nvSpPr>
          <p:cNvPr id="5" name="Footer Placeholder 4">
            <a:extLst>
              <a:ext uri="{FF2B5EF4-FFF2-40B4-BE49-F238E27FC236}">
                <a16:creationId xmlns:a16="http://schemas.microsoft.com/office/drawing/2014/main" id="{3EDF37F2-D0C3-4E90-5A10-FB9388AA7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D2D6B-6B18-3A24-8222-F5C7B6C1F594}"/>
              </a:ext>
            </a:extLst>
          </p:cNvPr>
          <p:cNvSpPr>
            <a:spLocks noGrp="1"/>
          </p:cNvSpPr>
          <p:nvPr>
            <p:ph type="sldNum" sz="quarter" idx="12"/>
          </p:nvPr>
        </p:nvSpPr>
        <p:spPr/>
        <p:txBody>
          <a:bodyPr/>
          <a:lstStyle/>
          <a:p>
            <a:fld id="{EF984BA7-DC65-154C-87C1-1712C84753B4}" type="slidenum">
              <a:rPr lang="en-US" smtClean="0"/>
              <a:t>‹#›</a:t>
            </a:fld>
            <a:endParaRPr lang="en-US"/>
          </a:p>
        </p:txBody>
      </p:sp>
    </p:spTree>
    <p:extLst>
      <p:ext uri="{BB962C8B-B14F-4D97-AF65-F5344CB8AC3E}">
        <p14:creationId xmlns:p14="http://schemas.microsoft.com/office/powerpoint/2010/main" val="191525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53A3B-F1F6-487E-DBE9-6DD544E4EE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83182A-7947-FFE7-30DD-DD9FCE1A14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99E288-E62D-0C40-F5EB-ED015ABE3C2B}"/>
              </a:ext>
            </a:extLst>
          </p:cNvPr>
          <p:cNvSpPr>
            <a:spLocks noGrp="1"/>
          </p:cNvSpPr>
          <p:nvPr>
            <p:ph type="dt" sz="half" idx="10"/>
          </p:nvPr>
        </p:nvSpPr>
        <p:spPr/>
        <p:txBody>
          <a:bodyPr/>
          <a:lstStyle/>
          <a:p>
            <a:fld id="{46546B22-004F-B14F-B688-8664EA5275C5}" type="datetime1">
              <a:rPr lang="en-CA" smtClean="0"/>
              <a:t>2023-10-06</a:t>
            </a:fld>
            <a:endParaRPr lang="en-US"/>
          </a:p>
        </p:txBody>
      </p:sp>
      <p:sp>
        <p:nvSpPr>
          <p:cNvPr id="5" name="Footer Placeholder 4">
            <a:extLst>
              <a:ext uri="{FF2B5EF4-FFF2-40B4-BE49-F238E27FC236}">
                <a16:creationId xmlns:a16="http://schemas.microsoft.com/office/drawing/2014/main" id="{BF872D7A-5865-50B4-4ADF-C27AA7D45A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54EC19-8292-D045-FCF2-755D021D64BF}"/>
              </a:ext>
            </a:extLst>
          </p:cNvPr>
          <p:cNvSpPr>
            <a:spLocks noGrp="1"/>
          </p:cNvSpPr>
          <p:nvPr>
            <p:ph type="sldNum" sz="quarter" idx="12"/>
          </p:nvPr>
        </p:nvSpPr>
        <p:spPr/>
        <p:txBody>
          <a:bodyPr/>
          <a:lstStyle/>
          <a:p>
            <a:fld id="{EF984BA7-DC65-154C-87C1-1712C84753B4}" type="slidenum">
              <a:rPr lang="en-US" smtClean="0"/>
              <a:t>‹#›</a:t>
            </a:fld>
            <a:endParaRPr lang="en-US"/>
          </a:p>
        </p:txBody>
      </p:sp>
    </p:spTree>
    <p:extLst>
      <p:ext uri="{BB962C8B-B14F-4D97-AF65-F5344CB8AC3E}">
        <p14:creationId xmlns:p14="http://schemas.microsoft.com/office/powerpoint/2010/main" val="3132517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056C6-E1F3-D07B-440C-FA0D01C2EF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B0712A-CBA2-3C25-76D1-24EE98FD11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0229F0-8BD2-69B3-DEA3-862A9D7CFE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692C38-0E55-0C44-A265-DFA65DB3A3AD}"/>
              </a:ext>
            </a:extLst>
          </p:cNvPr>
          <p:cNvSpPr>
            <a:spLocks noGrp="1"/>
          </p:cNvSpPr>
          <p:nvPr>
            <p:ph type="dt" sz="half" idx="10"/>
          </p:nvPr>
        </p:nvSpPr>
        <p:spPr/>
        <p:txBody>
          <a:bodyPr/>
          <a:lstStyle/>
          <a:p>
            <a:fld id="{64E6E668-C6B1-314C-93E0-22D99DA24C12}" type="datetime1">
              <a:rPr lang="en-CA" smtClean="0"/>
              <a:t>2023-10-06</a:t>
            </a:fld>
            <a:endParaRPr lang="en-US"/>
          </a:p>
        </p:txBody>
      </p:sp>
      <p:sp>
        <p:nvSpPr>
          <p:cNvPr id="6" name="Footer Placeholder 5">
            <a:extLst>
              <a:ext uri="{FF2B5EF4-FFF2-40B4-BE49-F238E27FC236}">
                <a16:creationId xmlns:a16="http://schemas.microsoft.com/office/drawing/2014/main" id="{A9F80B27-2015-D147-DE01-0F985B3249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9B79A3-B488-58E5-EE1A-D99013575C9F}"/>
              </a:ext>
            </a:extLst>
          </p:cNvPr>
          <p:cNvSpPr>
            <a:spLocks noGrp="1"/>
          </p:cNvSpPr>
          <p:nvPr>
            <p:ph type="sldNum" sz="quarter" idx="12"/>
          </p:nvPr>
        </p:nvSpPr>
        <p:spPr/>
        <p:txBody>
          <a:bodyPr/>
          <a:lstStyle/>
          <a:p>
            <a:fld id="{EF984BA7-DC65-154C-87C1-1712C84753B4}" type="slidenum">
              <a:rPr lang="en-US" smtClean="0"/>
              <a:t>‹#›</a:t>
            </a:fld>
            <a:endParaRPr lang="en-US"/>
          </a:p>
        </p:txBody>
      </p:sp>
    </p:spTree>
    <p:extLst>
      <p:ext uri="{BB962C8B-B14F-4D97-AF65-F5344CB8AC3E}">
        <p14:creationId xmlns:p14="http://schemas.microsoft.com/office/powerpoint/2010/main" val="1997317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BE37-5518-FB11-8B49-005D3F7BE1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B23D90-903C-324D-2EC1-C329795301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D1649F-D7C8-B0C7-321B-C886F3A46E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5FFDB9-612A-9F89-CAE9-6F9573F6DE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C3D80-4F3F-EF12-333C-CBAE0E64B9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C8DD60-3CF7-871C-80C6-6C13E038E311}"/>
              </a:ext>
            </a:extLst>
          </p:cNvPr>
          <p:cNvSpPr>
            <a:spLocks noGrp="1"/>
          </p:cNvSpPr>
          <p:nvPr>
            <p:ph type="dt" sz="half" idx="10"/>
          </p:nvPr>
        </p:nvSpPr>
        <p:spPr/>
        <p:txBody>
          <a:bodyPr/>
          <a:lstStyle/>
          <a:p>
            <a:fld id="{A224822A-93A4-B149-B1BD-E3A275A6B426}" type="datetime1">
              <a:rPr lang="en-CA" smtClean="0"/>
              <a:t>2023-10-06</a:t>
            </a:fld>
            <a:endParaRPr lang="en-US"/>
          </a:p>
        </p:txBody>
      </p:sp>
      <p:sp>
        <p:nvSpPr>
          <p:cNvPr id="8" name="Footer Placeholder 7">
            <a:extLst>
              <a:ext uri="{FF2B5EF4-FFF2-40B4-BE49-F238E27FC236}">
                <a16:creationId xmlns:a16="http://schemas.microsoft.com/office/drawing/2014/main" id="{FDD73253-56B9-A7B1-E80D-47C649B0C5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E222DF-E8D3-CCE2-76AA-50DD0C962FBB}"/>
              </a:ext>
            </a:extLst>
          </p:cNvPr>
          <p:cNvSpPr>
            <a:spLocks noGrp="1"/>
          </p:cNvSpPr>
          <p:nvPr>
            <p:ph type="sldNum" sz="quarter" idx="12"/>
          </p:nvPr>
        </p:nvSpPr>
        <p:spPr/>
        <p:txBody>
          <a:bodyPr/>
          <a:lstStyle/>
          <a:p>
            <a:fld id="{EF984BA7-DC65-154C-87C1-1712C84753B4}" type="slidenum">
              <a:rPr lang="en-US" smtClean="0"/>
              <a:t>‹#›</a:t>
            </a:fld>
            <a:endParaRPr lang="en-US"/>
          </a:p>
        </p:txBody>
      </p:sp>
    </p:spTree>
    <p:extLst>
      <p:ext uri="{BB962C8B-B14F-4D97-AF65-F5344CB8AC3E}">
        <p14:creationId xmlns:p14="http://schemas.microsoft.com/office/powerpoint/2010/main" val="515895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A1B40-5F53-9264-1D49-7C3BB508F7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ECD301-CB2D-9302-B3C7-ECF08F7F1510}"/>
              </a:ext>
            </a:extLst>
          </p:cNvPr>
          <p:cNvSpPr>
            <a:spLocks noGrp="1"/>
          </p:cNvSpPr>
          <p:nvPr>
            <p:ph type="dt" sz="half" idx="10"/>
          </p:nvPr>
        </p:nvSpPr>
        <p:spPr/>
        <p:txBody>
          <a:bodyPr/>
          <a:lstStyle/>
          <a:p>
            <a:fld id="{4FE84DBB-6B88-C248-AD94-E197141D5B59}" type="datetime1">
              <a:rPr lang="en-CA" smtClean="0"/>
              <a:t>2023-10-06</a:t>
            </a:fld>
            <a:endParaRPr lang="en-US"/>
          </a:p>
        </p:txBody>
      </p:sp>
      <p:sp>
        <p:nvSpPr>
          <p:cNvPr id="4" name="Footer Placeholder 3">
            <a:extLst>
              <a:ext uri="{FF2B5EF4-FFF2-40B4-BE49-F238E27FC236}">
                <a16:creationId xmlns:a16="http://schemas.microsoft.com/office/drawing/2014/main" id="{77645A73-99E4-723F-BA26-8391447036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683F17-9CAD-DFCD-3554-546EF5F05D8B}"/>
              </a:ext>
            </a:extLst>
          </p:cNvPr>
          <p:cNvSpPr>
            <a:spLocks noGrp="1"/>
          </p:cNvSpPr>
          <p:nvPr>
            <p:ph type="sldNum" sz="quarter" idx="12"/>
          </p:nvPr>
        </p:nvSpPr>
        <p:spPr/>
        <p:txBody>
          <a:bodyPr/>
          <a:lstStyle/>
          <a:p>
            <a:fld id="{EF984BA7-DC65-154C-87C1-1712C84753B4}" type="slidenum">
              <a:rPr lang="en-US" smtClean="0"/>
              <a:t>‹#›</a:t>
            </a:fld>
            <a:endParaRPr lang="en-US"/>
          </a:p>
        </p:txBody>
      </p:sp>
    </p:spTree>
    <p:extLst>
      <p:ext uri="{BB962C8B-B14F-4D97-AF65-F5344CB8AC3E}">
        <p14:creationId xmlns:p14="http://schemas.microsoft.com/office/powerpoint/2010/main" val="405723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D136E2-F1C8-42D1-AE7C-85D15CE537D0}"/>
              </a:ext>
            </a:extLst>
          </p:cNvPr>
          <p:cNvSpPr>
            <a:spLocks noGrp="1"/>
          </p:cNvSpPr>
          <p:nvPr>
            <p:ph type="dt" sz="half" idx="10"/>
          </p:nvPr>
        </p:nvSpPr>
        <p:spPr/>
        <p:txBody>
          <a:bodyPr/>
          <a:lstStyle/>
          <a:p>
            <a:fld id="{04263E7C-1074-2046-B281-FB6FBB7865DC}" type="datetime1">
              <a:rPr lang="en-CA" smtClean="0"/>
              <a:t>2023-10-06</a:t>
            </a:fld>
            <a:endParaRPr lang="en-US"/>
          </a:p>
        </p:txBody>
      </p:sp>
      <p:sp>
        <p:nvSpPr>
          <p:cNvPr id="3" name="Footer Placeholder 2">
            <a:extLst>
              <a:ext uri="{FF2B5EF4-FFF2-40B4-BE49-F238E27FC236}">
                <a16:creationId xmlns:a16="http://schemas.microsoft.com/office/drawing/2014/main" id="{BFA7ED5A-ED7D-B73E-FA50-FCF86D6A1C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B34000-E424-60B2-03CD-EB39AFED5A37}"/>
              </a:ext>
            </a:extLst>
          </p:cNvPr>
          <p:cNvSpPr>
            <a:spLocks noGrp="1"/>
          </p:cNvSpPr>
          <p:nvPr>
            <p:ph type="sldNum" sz="quarter" idx="12"/>
          </p:nvPr>
        </p:nvSpPr>
        <p:spPr/>
        <p:txBody>
          <a:bodyPr/>
          <a:lstStyle/>
          <a:p>
            <a:fld id="{EF984BA7-DC65-154C-87C1-1712C84753B4}" type="slidenum">
              <a:rPr lang="en-US" smtClean="0"/>
              <a:t>‹#›</a:t>
            </a:fld>
            <a:endParaRPr lang="en-US"/>
          </a:p>
        </p:txBody>
      </p:sp>
    </p:spTree>
    <p:extLst>
      <p:ext uri="{BB962C8B-B14F-4D97-AF65-F5344CB8AC3E}">
        <p14:creationId xmlns:p14="http://schemas.microsoft.com/office/powerpoint/2010/main" val="3766220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E3A30-4434-EFB9-AF31-15D8C7549A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1C37E9-BF0E-B4D1-25BC-5178A64B7C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484850-AC1B-D120-553E-ECCAE59271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E438F6-377F-6A48-AF36-5CE1486B37C1}"/>
              </a:ext>
            </a:extLst>
          </p:cNvPr>
          <p:cNvSpPr>
            <a:spLocks noGrp="1"/>
          </p:cNvSpPr>
          <p:nvPr>
            <p:ph type="dt" sz="half" idx="10"/>
          </p:nvPr>
        </p:nvSpPr>
        <p:spPr/>
        <p:txBody>
          <a:bodyPr/>
          <a:lstStyle/>
          <a:p>
            <a:fld id="{C993FBA9-A074-B342-9C97-36E36789A9CF}" type="datetime1">
              <a:rPr lang="en-CA" smtClean="0"/>
              <a:t>2023-10-06</a:t>
            </a:fld>
            <a:endParaRPr lang="en-US"/>
          </a:p>
        </p:txBody>
      </p:sp>
      <p:sp>
        <p:nvSpPr>
          <p:cNvPr id="6" name="Footer Placeholder 5">
            <a:extLst>
              <a:ext uri="{FF2B5EF4-FFF2-40B4-BE49-F238E27FC236}">
                <a16:creationId xmlns:a16="http://schemas.microsoft.com/office/drawing/2014/main" id="{95536A24-B581-9FA0-7728-626B36FB0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352CD6-0D9C-681E-5734-BE06E173FAE0}"/>
              </a:ext>
            </a:extLst>
          </p:cNvPr>
          <p:cNvSpPr>
            <a:spLocks noGrp="1"/>
          </p:cNvSpPr>
          <p:nvPr>
            <p:ph type="sldNum" sz="quarter" idx="12"/>
          </p:nvPr>
        </p:nvSpPr>
        <p:spPr/>
        <p:txBody>
          <a:bodyPr/>
          <a:lstStyle/>
          <a:p>
            <a:fld id="{EF984BA7-DC65-154C-87C1-1712C84753B4}" type="slidenum">
              <a:rPr lang="en-US" smtClean="0"/>
              <a:t>‹#›</a:t>
            </a:fld>
            <a:endParaRPr lang="en-US"/>
          </a:p>
        </p:txBody>
      </p:sp>
    </p:spTree>
    <p:extLst>
      <p:ext uri="{BB962C8B-B14F-4D97-AF65-F5344CB8AC3E}">
        <p14:creationId xmlns:p14="http://schemas.microsoft.com/office/powerpoint/2010/main" val="32039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A54E-0A5C-1CA9-B4EA-1047135DB5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1396AA-51A2-DF70-4AE5-36A8D6571B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1983C0-3C46-EA22-FD62-F16891DC6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8F670A-5EFD-CC69-51E1-CEEC8C562A7A}"/>
              </a:ext>
            </a:extLst>
          </p:cNvPr>
          <p:cNvSpPr>
            <a:spLocks noGrp="1"/>
          </p:cNvSpPr>
          <p:nvPr>
            <p:ph type="dt" sz="half" idx="10"/>
          </p:nvPr>
        </p:nvSpPr>
        <p:spPr/>
        <p:txBody>
          <a:bodyPr/>
          <a:lstStyle/>
          <a:p>
            <a:fld id="{9609B028-7509-DC47-81FE-381D3905161D}" type="datetime1">
              <a:rPr lang="en-CA" smtClean="0"/>
              <a:t>2023-10-06</a:t>
            </a:fld>
            <a:endParaRPr lang="en-US"/>
          </a:p>
        </p:txBody>
      </p:sp>
      <p:sp>
        <p:nvSpPr>
          <p:cNvPr id="6" name="Footer Placeholder 5">
            <a:extLst>
              <a:ext uri="{FF2B5EF4-FFF2-40B4-BE49-F238E27FC236}">
                <a16:creationId xmlns:a16="http://schemas.microsoft.com/office/drawing/2014/main" id="{F5A55DED-8688-6CB6-DA35-07714CC03A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E3810E-3CE5-C807-E881-DD75C84AD670}"/>
              </a:ext>
            </a:extLst>
          </p:cNvPr>
          <p:cNvSpPr>
            <a:spLocks noGrp="1"/>
          </p:cNvSpPr>
          <p:nvPr>
            <p:ph type="sldNum" sz="quarter" idx="12"/>
          </p:nvPr>
        </p:nvSpPr>
        <p:spPr/>
        <p:txBody>
          <a:bodyPr/>
          <a:lstStyle/>
          <a:p>
            <a:fld id="{EF984BA7-DC65-154C-87C1-1712C84753B4}" type="slidenum">
              <a:rPr lang="en-US" smtClean="0"/>
              <a:t>‹#›</a:t>
            </a:fld>
            <a:endParaRPr lang="en-US"/>
          </a:p>
        </p:txBody>
      </p:sp>
    </p:spTree>
    <p:extLst>
      <p:ext uri="{BB962C8B-B14F-4D97-AF65-F5344CB8AC3E}">
        <p14:creationId xmlns:p14="http://schemas.microsoft.com/office/powerpoint/2010/main" val="3337267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50AA5B-22B5-F8BE-C238-2F777800B8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A5A84A-577D-E292-C044-90BB9567CD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0D0BCF-50FB-36DC-83E8-DDBF5665AB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0D890B-AE98-2C40-B732-7538E9D24FF1}" type="datetime1">
              <a:rPr lang="en-CA" smtClean="0"/>
              <a:t>2023-10-06</a:t>
            </a:fld>
            <a:endParaRPr lang="en-US"/>
          </a:p>
        </p:txBody>
      </p:sp>
      <p:sp>
        <p:nvSpPr>
          <p:cNvPr id="5" name="Footer Placeholder 4">
            <a:extLst>
              <a:ext uri="{FF2B5EF4-FFF2-40B4-BE49-F238E27FC236}">
                <a16:creationId xmlns:a16="http://schemas.microsoft.com/office/drawing/2014/main" id="{B588FB98-59F2-4F77-EFD2-13AE5A4B18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918BC4-0B76-30EE-DE1D-0788A895B2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984BA7-DC65-154C-87C1-1712C84753B4}" type="slidenum">
              <a:rPr lang="en-US" smtClean="0"/>
              <a:t>‹#›</a:t>
            </a:fld>
            <a:endParaRPr lang="en-US"/>
          </a:p>
        </p:txBody>
      </p:sp>
    </p:spTree>
    <p:extLst>
      <p:ext uri="{BB962C8B-B14F-4D97-AF65-F5344CB8AC3E}">
        <p14:creationId xmlns:p14="http://schemas.microsoft.com/office/powerpoint/2010/main" val="2860094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B4A5-C421-0B6E-1D07-6EF44E2FB170}"/>
              </a:ext>
            </a:extLst>
          </p:cNvPr>
          <p:cNvSpPr>
            <a:spLocks noGrp="1"/>
          </p:cNvSpPr>
          <p:nvPr>
            <p:ph type="ctrTitle"/>
          </p:nvPr>
        </p:nvSpPr>
        <p:spPr/>
        <p:txBody>
          <a:bodyPr>
            <a:normAutofit/>
          </a:bodyPr>
          <a:lstStyle/>
          <a:p>
            <a:r>
              <a:rPr lang="en-US" sz="2500" dirty="0">
                <a:latin typeface="eurofurence  regular" panose="020F0402020203080204" pitchFamily="34" charset="0"/>
              </a:rPr>
              <a:t>Place-Based Trauma and Recovery: Navigating Emotional Landscapes Amidst Sudden Environmental Shifts</a:t>
            </a:r>
          </a:p>
        </p:txBody>
      </p:sp>
      <p:sp>
        <p:nvSpPr>
          <p:cNvPr id="3" name="Subtitle 2">
            <a:extLst>
              <a:ext uri="{FF2B5EF4-FFF2-40B4-BE49-F238E27FC236}">
                <a16:creationId xmlns:a16="http://schemas.microsoft.com/office/drawing/2014/main" id="{6FFF58CB-D148-C042-7574-99CA7DA188ED}"/>
              </a:ext>
            </a:extLst>
          </p:cNvPr>
          <p:cNvSpPr>
            <a:spLocks noGrp="1"/>
          </p:cNvSpPr>
          <p:nvPr>
            <p:ph type="subTitle" idx="1"/>
          </p:nvPr>
        </p:nvSpPr>
        <p:spPr/>
        <p:txBody>
          <a:bodyPr/>
          <a:lstStyle/>
          <a:p>
            <a:r>
              <a:rPr lang="en-US" dirty="0">
                <a:latin typeface="eurofurence light" panose="020F0302020203020204" pitchFamily="34" charset="0"/>
              </a:rPr>
              <a:t>Lessons Learned from Urban Refugees</a:t>
            </a:r>
          </a:p>
          <a:p>
            <a:r>
              <a:rPr lang="en-US" dirty="0">
                <a:latin typeface="eurofurence light" panose="020F0302020203020204" pitchFamily="34" charset="0"/>
              </a:rPr>
              <a:t>Tugba Altin</a:t>
            </a:r>
          </a:p>
        </p:txBody>
      </p:sp>
    </p:spTree>
    <p:extLst>
      <p:ext uri="{BB962C8B-B14F-4D97-AF65-F5344CB8AC3E}">
        <p14:creationId xmlns:p14="http://schemas.microsoft.com/office/powerpoint/2010/main" val="539111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F5201F-2BF6-DD51-E0A9-0CBCC11157BF}"/>
              </a:ext>
            </a:extLst>
          </p:cNvPr>
          <p:cNvSpPr>
            <a:spLocks noGrp="1"/>
          </p:cNvSpPr>
          <p:nvPr>
            <p:ph type="title"/>
          </p:nvPr>
        </p:nvSpPr>
        <p:spPr>
          <a:xfrm>
            <a:off x="2341338" y="1543619"/>
            <a:ext cx="1782275" cy="793903"/>
          </a:xfrm>
        </p:spPr>
        <p:txBody>
          <a:bodyPr>
            <a:noAutofit/>
          </a:bodyPr>
          <a:lstStyle/>
          <a:p>
            <a:pPr algn="ctr" defTabSz="1024128"/>
            <a:r>
              <a:rPr lang="en-US" sz="3360" kern="1200" dirty="0">
                <a:solidFill>
                  <a:schemeClr val="tx1"/>
                </a:solidFill>
                <a:latin typeface="eurofurence  regular" panose="020F0402020203080204" pitchFamily="34" charset="0"/>
                <a:ea typeface="+mj-ea"/>
                <a:cs typeface="+mj-cs"/>
              </a:rPr>
              <a:t>Methods</a:t>
            </a:r>
            <a:endParaRPr lang="en-US" sz="3000" dirty="0">
              <a:latin typeface="eurofurence  regular" panose="020F0402020203080204" pitchFamily="34" charset="0"/>
            </a:endParaRPr>
          </a:p>
        </p:txBody>
      </p:sp>
      <p:sp>
        <p:nvSpPr>
          <p:cNvPr id="5" name="Content Placeholder 2">
            <a:extLst>
              <a:ext uri="{FF2B5EF4-FFF2-40B4-BE49-F238E27FC236}">
                <a16:creationId xmlns:a16="http://schemas.microsoft.com/office/drawing/2014/main" id="{F13571AB-5D65-29C0-0CDB-2C7927421208}"/>
              </a:ext>
            </a:extLst>
          </p:cNvPr>
          <p:cNvSpPr>
            <a:spLocks noGrp="1"/>
          </p:cNvSpPr>
          <p:nvPr>
            <p:ph idx="1"/>
          </p:nvPr>
        </p:nvSpPr>
        <p:spPr>
          <a:xfrm>
            <a:off x="643467" y="2337523"/>
            <a:ext cx="5178018" cy="2976856"/>
          </a:xfrm>
        </p:spPr>
        <p:txBody>
          <a:bodyPr>
            <a:normAutofit/>
          </a:bodyPr>
          <a:lstStyle/>
          <a:p>
            <a:pPr marL="256032" indent="-256032" algn="ctr" defTabSz="1024128">
              <a:spcBef>
                <a:spcPts val="1120"/>
              </a:spcBef>
            </a:pPr>
            <a:r>
              <a:rPr lang="en-US" sz="3136" kern="1200" dirty="0">
                <a:solidFill>
                  <a:schemeClr val="tx1"/>
                </a:solidFill>
                <a:latin typeface="eurofurence light" panose="020F0302020203020204" pitchFamily="34" charset="0"/>
                <a:ea typeface="+mn-ea"/>
                <a:cs typeface="+mn-cs"/>
              </a:rPr>
              <a:t>Observations &amp; field notes;</a:t>
            </a:r>
          </a:p>
          <a:p>
            <a:pPr marL="256032" indent="-256032" algn="ctr" defTabSz="1024128">
              <a:spcBef>
                <a:spcPts val="1120"/>
              </a:spcBef>
            </a:pPr>
            <a:r>
              <a:rPr lang="en-US" sz="3136" kern="1200" dirty="0">
                <a:solidFill>
                  <a:schemeClr val="tx1"/>
                </a:solidFill>
                <a:latin typeface="eurofurence light" panose="020F0302020203020204" pitchFamily="34" charset="0"/>
                <a:ea typeface="+mn-ea"/>
                <a:cs typeface="+mn-cs"/>
              </a:rPr>
              <a:t>Semi-structured interviews; </a:t>
            </a:r>
          </a:p>
          <a:p>
            <a:pPr marL="256032" indent="-256032" algn="ctr" defTabSz="1024128">
              <a:spcBef>
                <a:spcPts val="1120"/>
              </a:spcBef>
            </a:pPr>
            <a:r>
              <a:rPr lang="en-US" sz="3136" kern="1200" dirty="0">
                <a:solidFill>
                  <a:schemeClr val="tx1"/>
                </a:solidFill>
                <a:latin typeface="eurofurence light" panose="020F0302020203020204" pitchFamily="34" charset="0"/>
                <a:ea typeface="+mn-ea"/>
                <a:cs typeface="+mn-cs"/>
              </a:rPr>
              <a:t>Audiotape; </a:t>
            </a:r>
          </a:p>
          <a:p>
            <a:pPr marL="256032" indent="-256032" algn="ctr" defTabSz="1024128">
              <a:spcBef>
                <a:spcPts val="1120"/>
              </a:spcBef>
            </a:pPr>
            <a:r>
              <a:rPr lang="en-US" sz="3136" kern="1200" dirty="0">
                <a:solidFill>
                  <a:schemeClr val="tx1"/>
                </a:solidFill>
                <a:latin typeface="eurofurence light" panose="020F0302020203020204" pitchFamily="34" charset="0"/>
                <a:ea typeface="+mn-ea"/>
                <a:cs typeface="+mn-cs"/>
              </a:rPr>
              <a:t>Transcription; </a:t>
            </a:r>
          </a:p>
          <a:p>
            <a:pPr marL="256032" indent="-256032" algn="ctr" defTabSz="1024128">
              <a:spcBef>
                <a:spcPts val="1120"/>
              </a:spcBef>
            </a:pPr>
            <a:r>
              <a:rPr lang="en-US" sz="3136" kern="1200" dirty="0">
                <a:solidFill>
                  <a:schemeClr val="tx1"/>
                </a:solidFill>
                <a:latin typeface="eurofurence light" panose="020F0302020203020204" pitchFamily="34" charset="0"/>
                <a:ea typeface="+mn-ea"/>
                <a:cs typeface="+mn-cs"/>
              </a:rPr>
              <a:t>Theme analysis</a:t>
            </a:r>
            <a:endParaRPr lang="en-US" dirty="0">
              <a:latin typeface="eurofurence light" panose="020F0302020203020204" pitchFamily="34" charset="0"/>
            </a:endParaRPr>
          </a:p>
        </p:txBody>
      </p:sp>
      <p:sp>
        <p:nvSpPr>
          <p:cNvPr id="7" name="Title 1">
            <a:extLst>
              <a:ext uri="{FF2B5EF4-FFF2-40B4-BE49-F238E27FC236}">
                <a16:creationId xmlns:a16="http://schemas.microsoft.com/office/drawing/2014/main" id="{AA75B32F-55F1-3FD9-B714-3EA54A923F66}"/>
              </a:ext>
            </a:extLst>
          </p:cNvPr>
          <p:cNvSpPr txBox="1">
            <a:spLocks/>
          </p:cNvSpPr>
          <p:nvPr/>
        </p:nvSpPr>
        <p:spPr>
          <a:xfrm>
            <a:off x="7659982" y="1543619"/>
            <a:ext cx="2739710" cy="7939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024128">
              <a:spcAft>
                <a:spcPts val="600"/>
              </a:spcAft>
            </a:pPr>
            <a:r>
              <a:rPr lang="en-US" sz="3360" kern="1200">
                <a:solidFill>
                  <a:schemeClr val="tx1"/>
                </a:solidFill>
                <a:latin typeface="eurofurence  regular" panose="020F0402020203080204" pitchFamily="34" charset="0"/>
                <a:ea typeface="+mj-ea"/>
                <a:cs typeface="+mj-cs"/>
              </a:rPr>
              <a:t>Co-researchers</a:t>
            </a:r>
            <a:endParaRPr lang="en-US" sz="3000">
              <a:latin typeface="eurofurence  regular" panose="020F0402020203080204" pitchFamily="34" charset="0"/>
            </a:endParaRPr>
          </a:p>
        </p:txBody>
      </p:sp>
      <p:sp>
        <p:nvSpPr>
          <p:cNvPr id="8" name="Content Placeholder 2">
            <a:extLst>
              <a:ext uri="{FF2B5EF4-FFF2-40B4-BE49-F238E27FC236}">
                <a16:creationId xmlns:a16="http://schemas.microsoft.com/office/drawing/2014/main" id="{FF71E6D4-1085-4F05-3742-44CB03100A6F}"/>
              </a:ext>
            </a:extLst>
          </p:cNvPr>
          <p:cNvSpPr txBox="1">
            <a:spLocks/>
          </p:cNvSpPr>
          <p:nvPr/>
        </p:nvSpPr>
        <p:spPr>
          <a:xfrm>
            <a:off x="6370515" y="2337523"/>
            <a:ext cx="5178018" cy="297685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6032" indent="-256032" algn="ctr" defTabSz="1024128">
              <a:spcBef>
                <a:spcPts val="1120"/>
              </a:spcBef>
            </a:pPr>
            <a:r>
              <a:rPr lang="en-US" sz="3140" kern="1200" dirty="0">
                <a:solidFill>
                  <a:schemeClr val="tx1"/>
                </a:solidFill>
                <a:latin typeface="eurofurence light" panose="020F0302020203020204" pitchFamily="34" charset="0"/>
                <a:ea typeface="+mn-ea"/>
                <a:cs typeface="+mn-cs"/>
              </a:rPr>
              <a:t>Forcibly displaced families;</a:t>
            </a:r>
          </a:p>
          <a:p>
            <a:pPr marL="1170432" lvl="2" indent="-256032" defTabSz="1024128">
              <a:spcBef>
                <a:spcPts val="1120"/>
              </a:spcBef>
            </a:pPr>
            <a:r>
              <a:rPr lang="en-US" sz="2340" kern="1200" dirty="0">
                <a:solidFill>
                  <a:schemeClr val="tx1"/>
                </a:solidFill>
                <a:latin typeface="eurofurence light" panose="020F0302020203020204" pitchFamily="34" charset="0"/>
                <a:ea typeface="+mn-ea"/>
                <a:cs typeface="+mn-cs"/>
              </a:rPr>
              <a:t>War-induced displaced families from Syria in Paterson and Elizabeth, New Jersey USA</a:t>
            </a:r>
          </a:p>
          <a:p>
            <a:pPr marL="1170432" lvl="2" indent="-256032" defTabSz="1024128">
              <a:spcBef>
                <a:spcPts val="1120"/>
              </a:spcBef>
            </a:pPr>
            <a:r>
              <a:rPr lang="en-US" sz="2400" dirty="0">
                <a:latin typeface="eurofurence light" panose="020F0302020203020204" pitchFamily="34" charset="0"/>
              </a:rPr>
              <a:t>Political-induced displaced families from Turkish in Kingston, Ontario Canada</a:t>
            </a:r>
            <a:endParaRPr lang="en-US" sz="2400" kern="1200" dirty="0">
              <a:solidFill>
                <a:schemeClr val="tx1"/>
              </a:solidFill>
              <a:latin typeface="eurofurence light" panose="020F0302020203020204" pitchFamily="34" charset="0"/>
              <a:ea typeface="+mn-ea"/>
              <a:cs typeface="+mn-cs"/>
            </a:endParaRPr>
          </a:p>
          <a:p>
            <a:pPr marL="256032" indent="-256032" algn="ctr" defTabSz="1024128">
              <a:spcBef>
                <a:spcPts val="1120"/>
              </a:spcBef>
            </a:pPr>
            <a:r>
              <a:rPr lang="en-US" sz="3140" kern="1200" dirty="0">
                <a:solidFill>
                  <a:schemeClr val="tx1"/>
                </a:solidFill>
                <a:latin typeface="eurofurence light" panose="020F0302020203020204" pitchFamily="34" charset="0"/>
                <a:ea typeface="+mn-ea"/>
                <a:cs typeface="+mn-cs"/>
              </a:rPr>
              <a:t>Mosque members administrator;</a:t>
            </a:r>
          </a:p>
          <a:p>
            <a:pPr marL="256032" indent="-256032" algn="ctr" defTabSz="1024128">
              <a:spcBef>
                <a:spcPts val="1120"/>
              </a:spcBef>
            </a:pPr>
            <a:r>
              <a:rPr lang="en-US" sz="3140" kern="1200" dirty="0">
                <a:solidFill>
                  <a:schemeClr val="tx1"/>
                </a:solidFill>
                <a:latin typeface="eurofurence light" panose="020F0302020203020204" pitchFamily="34" charset="0"/>
                <a:ea typeface="+mn-ea"/>
                <a:cs typeface="+mn-cs"/>
              </a:rPr>
              <a:t>Business owners in the neighborhoods</a:t>
            </a:r>
          </a:p>
          <a:p>
            <a:pPr marL="256032" indent="-256032" algn="ctr" defTabSz="1024128">
              <a:spcBef>
                <a:spcPts val="1120"/>
              </a:spcBef>
            </a:pPr>
            <a:r>
              <a:rPr lang="en-US" sz="3140" kern="1200" dirty="0">
                <a:solidFill>
                  <a:schemeClr val="tx1"/>
                </a:solidFill>
                <a:latin typeface="eurofurence light" panose="020F0302020203020204" pitchFamily="34" charset="0"/>
                <a:ea typeface="+mn-ea"/>
                <a:cs typeface="+mn-cs"/>
              </a:rPr>
              <a:t>Community members</a:t>
            </a:r>
            <a:endParaRPr lang="en-US" sz="3140" dirty="0">
              <a:latin typeface="eurofurence light" panose="020F0302020203020204" pitchFamily="34" charset="0"/>
            </a:endParaRPr>
          </a:p>
        </p:txBody>
      </p:sp>
      <p:sp>
        <p:nvSpPr>
          <p:cNvPr id="10" name="Slide Number Placeholder 9">
            <a:extLst>
              <a:ext uri="{FF2B5EF4-FFF2-40B4-BE49-F238E27FC236}">
                <a16:creationId xmlns:a16="http://schemas.microsoft.com/office/drawing/2014/main" id="{3BAD7D5D-9E49-8F95-F783-0CCCFD2DF5B2}"/>
              </a:ext>
            </a:extLst>
          </p:cNvPr>
          <p:cNvSpPr>
            <a:spLocks noGrp="1"/>
          </p:cNvSpPr>
          <p:nvPr>
            <p:ph type="sldNum" sz="quarter" idx="12"/>
          </p:nvPr>
        </p:nvSpPr>
        <p:spPr/>
        <p:txBody>
          <a:bodyPr/>
          <a:lstStyle/>
          <a:p>
            <a:fld id="{EF984BA7-DC65-154C-87C1-1712C84753B4}" type="slidenum">
              <a:rPr lang="en-US" smtClean="0"/>
              <a:t>10</a:t>
            </a:fld>
            <a:endParaRPr lang="en-US"/>
          </a:p>
        </p:txBody>
      </p:sp>
    </p:spTree>
    <p:extLst>
      <p:ext uri="{BB962C8B-B14F-4D97-AF65-F5344CB8AC3E}">
        <p14:creationId xmlns:p14="http://schemas.microsoft.com/office/powerpoint/2010/main" val="2637023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74C97D4-68FB-6C29-DE05-801CD8CA61CB}"/>
              </a:ext>
            </a:extLst>
          </p:cNvPr>
          <p:cNvSpPr>
            <a:spLocks noGrp="1"/>
          </p:cNvSpPr>
          <p:nvPr>
            <p:ph type="title"/>
          </p:nvPr>
        </p:nvSpPr>
        <p:spPr>
          <a:xfrm>
            <a:off x="242774" y="244617"/>
            <a:ext cx="11295074" cy="706485"/>
          </a:xfrm>
        </p:spPr>
        <p:txBody>
          <a:bodyPr>
            <a:noAutofit/>
          </a:bodyPr>
          <a:lstStyle/>
          <a:p>
            <a:r>
              <a:rPr lang="en-US" dirty="0">
                <a:latin typeface="eurofurence light" panose="020F0302020203020204" pitchFamily="34" charset="0"/>
              </a:rPr>
              <a:t>Preliminary Results and Future Directions</a:t>
            </a:r>
          </a:p>
        </p:txBody>
      </p:sp>
      <p:sp>
        <p:nvSpPr>
          <p:cNvPr id="7" name="Content Placeholder 2">
            <a:extLst>
              <a:ext uri="{FF2B5EF4-FFF2-40B4-BE49-F238E27FC236}">
                <a16:creationId xmlns:a16="http://schemas.microsoft.com/office/drawing/2014/main" id="{86637C58-0378-9C26-C9D2-04E25796CD67}"/>
              </a:ext>
            </a:extLst>
          </p:cNvPr>
          <p:cNvSpPr>
            <a:spLocks noGrp="1"/>
          </p:cNvSpPr>
          <p:nvPr>
            <p:ph idx="1"/>
          </p:nvPr>
        </p:nvSpPr>
        <p:spPr>
          <a:xfrm>
            <a:off x="242774" y="1112467"/>
            <a:ext cx="11706452" cy="5355568"/>
          </a:xfrm>
        </p:spPr>
        <p:txBody>
          <a:bodyPr>
            <a:normAutofit fontScale="92500"/>
          </a:bodyPr>
          <a:lstStyle/>
          <a:p>
            <a:pPr marL="256032" indent="-256032" defTabSz="1024128">
              <a:spcBef>
                <a:spcPts val="1120"/>
              </a:spcBef>
            </a:pPr>
            <a:r>
              <a:rPr lang="en-US" dirty="0">
                <a:latin typeface="eurofurence light" panose="020F0302020203020204" pitchFamily="34" charset="0"/>
              </a:rPr>
              <a:t>Resettlement agencies fail addressing newly arrived communities’ wellbeing recovery processes</a:t>
            </a:r>
          </a:p>
          <a:p>
            <a:pPr marL="256032" indent="-256032" defTabSz="1024128">
              <a:spcBef>
                <a:spcPts val="1120"/>
              </a:spcBef>
            </a:pPr>
            <a:r>
              <a:rPr lang="en-US" dirty="0">
                <a:latin typeface="eurofurence light" panose="020F0302020203020204" pitchFamily="34" charset="0"/>
              </a:rPr>
              <a:t>Segregated settlement disrupts and delays communities’ belonging in their new urban landscape that adds another layer to isolation from the urban environment</a:t>
            </a:r>
          </a:p>
          <a:p>
            <a:pPr marL="256032" indent="-256032" defTabSz="1024128">
              <a:spcBef>
                <a:spcPts val="1120"/>
              </a:spcBef>
            </a:pPr>
            <a:r>
              <a:rPr lang="en-US" dirty="0">
                <a:latin typeface="eurofurence light" panose="020F0302020203020204" pitchFamily="34" charset="0"/>
              </a:rPr>
              <a:t>High dependency on previously arrived communities</a:t>
            </a:r>
          </a:p>
          <a:p>
            <a:pPr marL="256032" indent="-256032" defTabSz="1024128">
              <a:spcBef>
                <a:spcPts val="1120"/>
              </a:spcBef>
            </a:pPr>
            <a:r>
              <a:rPr lang="en-US" dirty="0">
                <a:latin typeface="eurofurence light" panose="020F0302020203020204" pitchFamily="34" charset="0"/>
              </a:rPr>
              <a:t>Lack of encounter with the already existing communities due to </a:t>
            </a:r>
            <a:r>
              <a:rPr lang="en-US" i="1" dirty="0">
                <a:latin typeface="eurofurence light" panose="020F0302020203020204" pitchFamily="34" charset="0"/>
              </a:rPr>
              <a:t>inaccessibility</a:t>
            </a:r>
            <a:r>
              <a:rPr lang="en-US" dirty="0">
                <a:latin typeface="eurofurence light" panose="020F0302020203020204" pitchFamily="34" charset="0"/>
              </a:rPr>
              <a:t> to urban landscape</a:t>
            </a:r>
          </a:p>
          <a:p>
            <a:pPr marL="256032" indent="-256032" defTabSz="1024128">
              <a:spcBef>
                <a:spcPts val="1120"/>
              </a:spcBef>
            </a:pPr>
            <a:r>
              <a:rPr lang="en-US" dirty="0">
                <a:latin typeface="eurofurence light" panose="020F0302020203020204" pitchFamily="34" charset="0"/>
              </a:rPr>
              <a:t> Cultural landscapes such as mosques, community centers, and bodegas are encounter nodes of connection and interaction</a:t>
            </a:r>
          </a:p>
          <a:p>
            <a:pPr marL="256032" indent="-256032" defTabSz="1024128">
              <a:spcBef>
                <a:spcPts val="1120"/>
              </a:spcBef>
            </a:pPr>
            <a:r>
              <a:rPr lang="en-US" dirty="0">
                <a:latin typeface="eurofurence light" panose="020F0302020203020204" pitchFamily="34" charset="0"/>
              </a:rPr>
              <a:t>Urban parks and public spaces are crucial in supporting the communities’ recovery</a:t>
            </a:r>
          </a:p>
          <a:p>
            <a:pPr marL="713232" lvl="1" indent="-256032" defTabSz="1024128">
              <a:spcBef>
                <a:spcPts val="1120"/>
              </a:spcBef>
            </a:pPr>
            <a:r>
              <a:rPr lang="en-US" dirty="0">
                <a:latin typeface="eurofurence light" panose="020F0302020203020204" pitchFamily="34" charset="0"/>
              </a:rPr>
              <a:t>Sense of familiarity</a:t>
            </a:r>
          </a:p>
          <a:p>
            <a:pPr marL="713232" lvl="1" indent="-256032" defTabSz="1024128">
              <a:spcBef>
                <a:spcPts val="1120"/>
              </a:spcBef>
            </a:pPr>
            <a:r>
              <a:rPr lang="en-US" dirty="0">
                <a:latin typeface="eurofurence light" panose="020F0302020203020204" pitchFamily="34" charset="0"/>
              </a:rPr>
              <a:t>Sense of place</a:t>
            </a:r>
          </a:p>
          <a:p>
            <a:pPr marL="713232" lvl="1" indent="-256032" defTabSz="1024128">
              <a:spcBef>
                <a:spcPts val="1120"/>
              </a:spcBef>
            </a:pPr>
            <a:r>
              <a:rPr lang="en-US" dirty="0">
                <a:latin typeface="eurofurence light" panose="020F0302020203020204" pitchFamily="34" charset="0"/>
              </a:rPr>
              <a:t>Sense of belonging </a:t>
            </a:r>
          </a:p>
          <a:p>
            <a:pPr marL="256032" indent="-256032" defTabSz="1024128">
              <a:spcBef>
                <a:spcPts val="1120"/>
              </a:spcBef>
            </a:pPr>
            <a:endParaRPr lang="en-US" dirty="0">
              <a:latin typeface="eurofurence light" panose="020F0302020203020204" pitchFamily="34" charset="0"/>
            </a:endParaRPr>
          </a:p>
          <a:p>
            <a:pPr marL="256032" indent="-256032" defTabSz="1024128">
              <a:spcBef>
                <a:spcPts val="1120"/>
              </a:spcBef>
            </a:pPr>
            <a:endParaRPr lang="en-US" dirty="0">
              <a:latin typeface="eurofurence light" panose="020F0302020203020204" pitchFamily="34" charset="0"/>
            </a:endParaRPr>
          </a:p>
          <a:p>
            <a:pPr marL="256032" indent="-256032" defTabSz="1024128">
              <a:spcBef>
                <a:spcPts val="1120"/>
              </a:spcBef>
            </a:pPr>
            <a:endParaRPr lang="en-US" dirty="0">
              <a:latin typeface="eurofurence light" panose="020F0302020203020204" pitchFamily="34" charset="0"/>
            </a:endParaRPr>
          </a:p>
        </p:txBody>
      </p:sp>
      <p:sp>
        <p:nvSpPr>
          <p:cNvPr id="8" name="Rectangle 7">
            <a:extLst>
              <a:ext uri="{FF2B5EF4-FFF2-40B4-BE49-F238E27FC236}">
                <a16:creationId xmlns:a16="http://schemas.microsoft.com/office/drawing/2014/main" id="{E5838D23-D86C-D263-4D67-4A7A286904E4}"/>
              </a:ext>
            </a:extLst>
          </p:cNvPr>
          <p:cNvSpPr/>
          <p:nvPr/>
        </p:nvSpPr>
        <p:spPr>
          <a:xfrm>
            <a:off x="242774" y="4235824"/>
            <a:ext cx="9815626" cy="201705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10" name="Slide Number Placeholder 9">
            <a:extLst>
              <a:ext uri="{FF2B5EF4-FFF2-40B4-BE49-F238E27FC236}">
                <a16:creationId xmlns:a16="http://schemas.microsoft.com/office/drawing/2014/main" id="{42DB566B-1FD2-02D1-07A3-1F4304FBA1CD}"/>
              </a:ext>
            </a:extLst>
          </p:cNvPr>
          <p:cNvSpPr>
            <a:spLocks noGrp="1"/>
          </p:cNvSpPr>
          <p:nvPr>
            <p:ph type="sldNum" sz="quarter" idx="12"/>
          </p:nvPr>
        </p:nvSpPr>
        <p:spPr/>
        <p:txBody>
          <a:bodyPr/>
          <a:lstStyle/>
          <a:p>
            <a:fld id="{EF984BA7-DC65-154C-87C1-1712C84753B4}" type="slidenum">
              <a:rPr lang="en-US" smtClean="0"/>
              <a:t>11</a:t>
            </a:fld>
            <a:endParaRPr lang="en-US"/>
          </a:p>
        </p:txBody>
      </p:sp>
    </p:spTree>
    <p:extLst>
      <p:ext uri="{BB962C8B-B14F-4D97-AF65-F5344CB8AC3E}">
        <p14:creationId xmlns:p14="http://schemas.microsoft.com/office/powerpoint/2010/main" val="39397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45716E3-F891-0511-6DBD-E057ED2FEFB2}"/>
              </a:ext>
            </a:extLst>
          </p:cNvPr>
          <p:cNvSpPr>
            <a:spLocks noGrp="1"/>
          </p:cNvSpPr>
          <p:nvPr>
            <p:ph idx="1"/>
          </p:nvPr>
        </p:nvSpPr>
        <p:spPr>
          <a:xfrm>
            <a:off x="838200" y="3109005"/>
            <a:ext cx="10515600" cy="639990"/>
          </a:xfrm>
        </p:spPr>
        <p:txBody>
          <a:bodyPr>
            <a:normAutofit/>
          </a:bodyPr>
          <a:lstStyle/>
          <a:p>
            <a:pPr marL="0" indent="0" algn="ctr">
              <a:buNone/>
            </a:pPr>
            <a:r>
              <a:rPr lang="en-US" sz="3000" dirty="0">
                <a:latin typeface="eurofurence light" panose="020F0302020203020204" pitchFamily="34" charset="0"/>
              </a:rPr>
              <a:t>Thank you!</a:t>
            </a:r>
          </a:p>
        </p:txBody>
      </p:sp>
    </p:spTree>
    <p:extLst>
      <p:ext uri="{BB962C8B-B14F-4D97-AF65-F5344CB8AC3E}">
        <p14:creationId xmlns:p14="http://schemas.microsoft.com/office/powerpoint/2010/main" val="1849653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E0F317-CE3C-8C2C-1523-DAFE88FCCA97}"/>
              </a:ext>
            </a:extLst>
          </p:cNvPr>
          <p:cNvSpPr>
            <a:spLocks noGrp="1"/>
          </p:cNvSpPr>
          <p:nvPr>
            <p:ph type="sldNum" sz="quarter" idx="12"/>
          </p:nvPr>
        </p:nvSpPr>
        <p:spPr/>
        <p:txBody>
          <a:bodyPr/>
          <a:lstStyle/>
          <a:p>
            <a:fld id="{EF984BA7-DC65-154C-87C1-1712C84753B4}" type="slidenum">
              <a:rPr lang="en-US" smtClean="0"/>
              <a:t>13</a:t>
            </a:fld>
            <a:endParaRPr lang="en-US"/>
          </a:p>
        </p:txBody>
      </p:sp>
      <p:sp>
        <p:nvSpPr>
          <p:cNvPr id="5" name="Title 1">
            <a:extLst>
              <a:ext uri="{FF2B5EF4-FFF2-40B4-BE49-F238E27FC236}">
                <a16:creationId xmlns:a16="http://schemas.microsoft.com/office/drawing/2014/main" id="{34467203-12EF-0D70-0D99-43A4F34A12DE}"/>
              </a:ext>
            </a:extLst>
          </p:cNvPr>
          <p:cNvSpPr>
            <a:spLocks noGrp="1"/>
          </p:cNvSpPr>
          <p:nvPr>
            <p:ph type="title"/>
          </p:nvPr>
        </p:nvSpPr>
        <p:spPr>
          <a:xfrm>
            <a:off x="367483" y="10758"/>
            <a:ext cx="1272844" cy="347961"/>
          </a:xfrm>
        </p:spPr>
        <p:txBody>
          <a:bodyPr>
            <a:noAutofit/>
          </a:bodyPr>
          <a:lstStyle/>
          <a:p>
            <a:pPr algn="ctr" defTabSz="1024128"/>
            <a:r>
              <a:rPr lang="en-US" sz="1500" kern="1200" dirty="0">
                <a:solidFill>
                  <a:schemeClr val="tx1"/>
                </a:solidFill>
                <a:latin typeface="eurofurence  regular" panose="020F0402020203080204" pitchFamily="34" charset="0"/>
                <a:ea typeface="+mj-ea"/>
                <a:cs typeface="+mj-cs"/>
              </a:rPr>
              <a:t>References</a:t>
            </a:r>
            <a:endParaRPr lang="en-US" sz="1500" dirty="0">
              <a:latin typeface="eurofurence  regular" panose="020F0402020203080204" pitchFamily="34" charset="0"/>
            </a:endParaRPr>
          </a:p>
        </p:txBody>
      </p:sp>
      <p:sp>
        <p:nvSpPr>
          <p:cNvPr id="6" name="Content Placeholder 2">
            <a:extLst>
              <a:ext uri="{FF2B5EF4-FFF2-40B4-BE49-F238E27FC236}">
                <a16:creationId xmlns:a16="http://schemas.microsoft.com/office/drawing/2014/main" id="{EC04FF32-D385-FCEB-82EB-5020F01EC51D}"/>
              </a:ext>
            </a:extLst>
          </p:cNvPr>
          <p:cNvSpPr>
            <a:spLocks noGrp="1"/>
          </p:cNvSpPr>
          <p:nvPr>
            <p:ph idx="1"/>
          </p:nvPr>
        </p:nvSpPr>
        <p:spPr>
          <a:xfrm>
            <a:off x="270664" y="286488"/>
            <a:ext cx="7986645" cy="6510039"/>
          </a:xfrm>
        </p:spPr>
        <p:txBody>
          <a:bodyPr>
            <a:noAutofit/>
          </a:bodyPr>
          <a:lstStyle/>
          <a:p>
            <a:pPr indent="0">
              <a:lnSpc>
                <a:spcPct val="120000"/>
              </a:lnSpc>
              <a:buNone/>
            </a:pP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Adams, H., &amp; </a:t>
            </a:r>
            <a:r>
              <a:rPr lang="en-US" sz="600" dirty="0" err="1">
                <a:effectLst/>
                <a:latin typeface="Times New Roman" panose="02020603050405020304" pitchFamily="18" charset="0"/>
                <a:ea typeface="Times New Roman" panose="02020603050405020304" pitchFamily="18" charset="0"/>
                <a:cs typeface="Times New Roman" panose="02020603050405020304" pitchFamily="18" charset="0"/>
              </a:rPr>
              <a:t>Adger</a:t>
            </a: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 W. N. (2013). The contribution of ecosystem services to place utility as a determinant of migration decision-making. </a:t>
            </a:r>
            <a:r>
              <a:rPr lang="en-US" sz="600" i="1" dirty="0">
                <a:effectLst/>
                <a:latin typeface="Times New Roman" panose="02020603050405020304" pitchFamily="18" charset="0"/>
                <a:ea typeface="Times New Roman" panose="02020603050405020304" pitchFamily="18" charset="0"/>
                <a:cs typeface="Times New Roman" panose="02020603050405020304" pitchFamily="18" charset="0"/>
              </a:rPr>
              <a:t>Environmental Research Letters</a:t>
            </a: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 8(1), 1-6.</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20000"/>
              </a:lnSpc>
              <a:buNone/>
            </a:pP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Adams, H. (2016). Why populations persist: mobility, place attachment and climate change. </a:t>
            </a:r>
            <a:r>
              <a:rPr lang="en-US" sz="600" i="1" dirty="0">
                <a:effectLst/>
                <a:latin typeface="Times New Roman" panose="02020603050405020304" pitchFamily="18" charset="0"/>
                <a:ea typeface="Times New Roman" panose="02020603050405020304" pitchFamily="18" charset="0"/>
                <a:cs typeface="Times New Roman" panose="02020603050405020304" pitchFamily="18" charset="0"/>
              </a:rPr>
              <a:t>Population and Environment</a:t>
            </a: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 37(4), 429-448.</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20000"/>
              </a:lnSpc>
              <a:buNone/>
            </a:pPr>
            <a:r>
              <a:rPr lang="en-US" sz="600" dirty="0" err="1">
                <a:effectLst/>
                <a:latin typeface="Times New Roman" panose="02020603050405020304" pitchFamily="18" charset="0"/>
                <a:ea typeface="Times New Roman" panose="02020603050405020304" pitchFamily="18" charset="0"/>
                <a:cs typeface="Times New Roman" panose="02020603050405020304" pitchFamily="18" charset="0"/>
              </a:rPr>
              <a:t>Adger</a:t>
            </a: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 W., Arnell, N. W., Black, R., </a:t>
            </a:r>
            <a:r>
              <a:rPr lang="en-US" sz="600" dirty="0" err="1">
                <a:effectLst/>
                <a:latin typeface="Times New Roman" panose="02020603050405020304" pitchFamily="18" charset="0"/>
                <a:ea typeface="Times New Roman" panose="02020603050405020304" pitchFamily="18" charset="0"/>
                <a:cs typeface="Times New Roman" panose="02020603050405020304" pitchFamily="18" charset="0"/>
              </a:rPr>
              <a:t>Dercon</a:t>
            </a: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 S., Geddes, A., &amp; Thomas, D. S. G. (2015). Focus on environmental risks and migration: causes and consequences. Environmental Research Letters, 10(6), 1-6.</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20000"/>
              </a:lnSpc>
              <a:buNone/>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Altman, I. &amp; Low, S. M. (1992). </a:t>
            </a:r>
            <a:r>
              <a:rPr lang="en-US" sz="600" i="1" dirty="0">
                <a:effectLst/>
                <a:latin typeface="Times New Roman" panose="02020603050405020304" pitchFamily="18" charset="0"/>
                <a:ea typeface="Calibri" panose="020F0502020204030204" pitchFamily="34" charset="0"/>
                <a:cs typeface="Times New Roman" panose="02020603050405020304" pitchFamily="18" charset="0"/>
              </a:rPr>
              <a:t>Place Attachment</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New York, NY: Plenum</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20000"/>
              </a:lnSpc>
              <a:buNone/>
            </a:pP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Anton, C. E., &amp; Lawrence, C. (2014). Home is where the heart is: The effect of place of residence on place attachment and community participation. </a:t>
            </a:r>
            <a:r>
              <a:rPr lang="en-US" sz="600" i="1" dirty="0">
                <a:effectLst/>
                <a:latin typeface="Times New Roman" panose="02020603050405020304" pitchFamily="18" charset="0"/>
                <a:ea typeface="Times New Roman" panose="02020603050405020304" pitchFamily="18" charset="0"/>
                <a:cs typeface="Times New Roman" panose="02020603050405020304" pitchFamily="18" charset="0"/>
              </a:rPr>
              <a:t>Journal of Environmental Psychology</a:t>
            </a: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 40, 451-461.</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20000"/>
              </a:lnSpc>
              <a:buNone/>
            </a:pPr>
            <a:r>
              <a:rPr lang="en-US" sz="6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Boğaç</a:t>
            </a: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C. (2009). Place attachment in a foreign settlement. </a:t>
            </a:r>
            <a:r>
              <a:rPr lang="en-US" sz="6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Journal of environmental psychology</a:t>
            </a: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29</a:t>
            </a: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 267-278.</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20000"/>
              </a:lnSpc>
              <a:buNone/>
            </a:pP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Brehm, J. M., Eisenhauer, B. W., &amp; Stedman, R. C. (2013). Environmental concern: examining the role of place meaning and place attachment. </a:t>
            </a:r>
            <a:r>
              <a:rPr lang="en-US" sz="600" i="1" dirty="0">
                <a:effectLst/>
                <a:latin typeface="Times New Roman" panose="02020603050405020304" pitchFamily="18" charset="0"/>
                <a:ea typeface="Times New Roman" panose="02020603050405020304" pitchFamily="18" charset="0"/>
                <a:cs typeface="Times New Roman" panose="02020603050405020304" pitchFamily="18" charset="0"/>
              </a:rPr>
              <a:t>Society &amp; Natural Resources</a:t>
            </a: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 26(5), 522-538.</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20000"/>
              </a:lnSpc>
              <a:buNone/>
            </a:pP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Briggs, L., Stedman, R., &amp; Krasny, M. (2019). Place attachment and social–ecological system sustainability examined through the voices of indigenous Guatemalan women. </a:t>
            </a:r>
            <a:r>
              <a:rPr lang="en-US" sz="600" i="1" dirty="0">
                <a:effectLst/>
                <a:latin typeface="Times New Roman" panose="02020603050405020304" pitchFamily="18" charset="0"/>
                <a:ea typeface="Times New Roman" panose="02020603050405020304" pitchFamily="18" charset="0"/>
                <a:cs typeface="Times New Roman" panose="02020603050405020304" pitchFamily="18" charset="0"/>
              </a:rPr>
              <a:t>Sustainability Science</a:t>
            </a: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 14(3), 655-667.</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20000"/>
              </a:lnSpc>
              <a:buNone/>
            </a:pP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Brown, G., Raymond, C. M., &amp; Corcoran, J. (2015). Mapping and measuring place attachment. </a:t>
            </a:r>
            <a:r>
              <a:rPr lang="en-US" sz="6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Applied Geography</a:t>
            </a: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57</a:t>
            </a: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42-53.</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20000"/>
              </a:lnSpc>
              <a:buNone/>
            </a:pP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Collier, D. &amp; Mahoney, J. (1996). Insights and pitfalls: Selection bias in qualitative research. </a:t>
            </a:r>
            <a:r>
              <a:rPr lang="en-US" sz="600" i="1" dirty="0">
                <a:effectLst/>
                <a:latin typeface="Times New Roman" panose="02020603050405020304" pitchFamily="18" charset="0"/>
                <a:ea typeface="Times New Roman" panose="02020603050405020304" pitchFamily="18" charset="0"/>
                <a:cs typeface="Times New Roman" panose="02020603050405020304" pitchFamily="18" charset="0"/>
              </a:rPr>
              <a:t>World Politics</a:t>
            </a: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 49(1), 56-91.</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20000"/>
              </a:lnSpc>
              <a:buNone/>
            </a:pP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Cross, J. E. (2015). Processes of place attachment: An interactional framework. </a:t>
            </a:r>
            <a:r>
              <a:rPr lang="en-US" sz="600" i="1" dirty="0">
                <a:effectLst/>
                <a:latin typeface="Times New Roman" panose="02020603050405020304" pitchFamily="18" charset="0"/>
                <a:ea typeface="Times New Roman" panose="02020603050405020304" pitchFamily="18" charset="0"/>
                <a:cs typeface="Times New Roman" panose="02020603050405020304" pitchFamily="18" charset="0"/>
              </a:rPr>
              <a:t>Symbolic Interaction</a:t>
            </a: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 38(4), 493-520.</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20000"/>
              </a:lnSpc>
              <a:buNone/>
            </a:pPr>
            <a:r>
              <a:rPr lang="en-US" sz="600" dirty="0" err="1">
                <a:effectLst/>
                <a:latin typeface="Times New Roman" panose="02020603050405020304" pitchFamily="18" charset="0"/>
                <a:ea typeface="Times New Roman" panose="02020603050405020304" pitchFamily="18" charset="0"/>
                <a:cs typeface="Times New Roman" panose="02020603050405020304" pitchFamily="18" charset="0"/>
              </a:rPr>
              <a:t>Draucker</a:t>
            </a: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 C.B., </a:t>
            </a:r>
            <a:r>
              <a:rPr lang="en-US" sz="600" dirty="0" err="1">
                <a:effectLst/>
                <a:latin typeface="Times New Roman" panose="02020603050405020304" pitchFamily="18" charset="0"/>
                <a:ea typeface="Times New Roman" panose="02020603050405020304" pitchFamily="18" charset="0"/>
                <a:cs typeface="Times New Roman" panose="02020603050405020304" pitchFamily="18" charset="0"/>
              </a:rPr>
              <a:t>Martsolf</a:t>
            </a: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 D.S., Ross, R., &amp; Rusk, T.B. (2007). Theoretical sampling and category development in Grounded Theory. </a:t>
            </a:r>
            <a:r>
              <a:rPr lang="en-US" sz="600" i="1" dirty="0">
                <a:effectLst/>
                <a:latin typeface="Times New Roman" panose="02020603050405020304" pitchFamily="18" charset="0"/>
                <a:ea typeface="Times New Roman" panose="02020603050405020304" pitchFamily="18" charset="0"/>
                <a:cs typeface="Times New Roman" panose="02020603050405020304" pitchFamily="18" charset="0"/>
              </a:rPr>
              <a:t>Qualitative Health Research</a:t>
            </a: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 17, 1137-1148.</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20000"/>
              </a:lnSpc>
              <a:buNone/>
            </a:pP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Fullilove, M. T. (1996). Psychiatric implications of displacement: Contributions from the psychology of place. </a:t>
            </a:r>
            <a:r>
              <a:rPr lang="en-US" sz="600" i="1" dirty="0">
                <a:effectLst/>
                <a:latin typeface="Times New Roman" panose="02020603050405020304" pitchFamily="18" charset="0"/>
                <a:ea typeface="Times New Roman" panose="02020603050405020304" pitchFamily="18" charset="0"/>
                <a:cs typeface="Times New Roman" panose="02020603050405020304" pitchFamily="18" charset="0"/>
              </a:rPr>
              <a:t>American Journal of Psychiatry</a:t>
            </a: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 153(12), 1516-1523</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20000"/>
              </a:lnSpc>
              <a:buNone/>
            </a:pPr>
            <a:r>
              <a:rPr lang="en-US" sz="600" kern="1200" dirty="0">
                <a:effectLst/>
                <a:latin typeface="Times New Roman" panose="02020603050405020304" pitchFamily="18" charset="0"/>
                <a:ea typeface="Times New Roman" panose="02020603050405020304" pitchFamily="18" charset="0"/>
              </a:rPr>
              <a:t>Harper, D. 2012. </a:t>
            </a:r>
            <a:r>
              <a:rPr lang="en-US" sz="600" i="1" kern="1200" dirty="0">
                <a:effectLst/>
                <a:latin typeface="Times New Roman" panose="02020603050405020304" pitchFamily="18" charset="0"/>
                <a:ea typeface="Times New Roman" panose="02020603050405020304" pitchFamily="18" charset="0"/>
              </a:rPr>
              <a:t>Visual Sociology</a:t>
            </a:r>
            <a:r>
              <a:rPr lang="en-US" sz="600" kern="1200" dirty="0">
                <a:effectLst/>
                <a:latin typeface="Times New Roman" panose="02020603050405020304" pitchFamily="18" charset="0"/>
                <a:ea typeface="Times New Roman" panose="02020603050405020304" pitchFamily="18" charset="0"/>
              </a:rPr>
              <a:t>. New York, New York: Routledge.</a:t>
            </a:r>
            <a:endParaRPr lang="en-CA" sz="600" kern="1200" dirty="0">
              <a:effectLst/>
              <a:latin typeface="Times New Roman" panose="02020603050405020304" pitchFamily="18" charset="0"/>
              <a:ea typeface="Times New Roman" panose="02020603050405020304" pitchFamily="18" charset="0"/>
            </a:endParaRPr>
          </a:p>
          <a:p>
            <a:pPr indent="0">
              <a:lnSpc>
                <a:spcPct val="120000"/>
              </a:lnSpc>
              <a:buNone/>
            </a:pP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Hidalgo, M. C., &amp; Hernandez, B. (2001). Place attachment: Conceptual and empirical questions. </a:t>
            </a:r>
            <a:r>
              <a:rPr lang="en-US" sz="600" i="1" dirty="0">
                <a:effectLst/>
                <a:latin typeface="Times New Roman" panose="02020603050405020304" pitchFamily="18" charset="0"/>
                <a:ea typeface="Times New Roman" panose="02020603050405020304" pitchFamily="18" charset="0"/>
                <a:cs typeface="Times New Roman" panose="02020603050405020304" pitchFamily="18" charset="0"/>
              </a:rPr>
              <a:t>Journal of environmental psychology</a:t>
            </a: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 21(3), 273-281.</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20000"/>
              </a:lnSpc>
              <a:buNone/>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Johnson, M. (2007). </a:t>
            </a:r>
            <a:r>
              <a:rPr lang="en-US" sz="600" i="1" dirty="0">
                <a:effectLst/>
                <a:latin typeface="Times New Roman" panose="02020603050405020304" pitchFamily="18" charset="0"/>
                <a:ea typeface="Calibri" panose="020F0502020204030204" pitchFamily="34" charset="0"/>
                <a:cs typeface="Times New Roman" panose="02020603050405020304" pitchFamily="18" charset="0"/>
              </a:rPr>
              <a:t>The meaning of the body. Aesthetics of human understanding</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Chicago: The University of Chicago Press.</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20000"/>
              </a:lnSpc>
              <a:buNone/>
            </a:pPr>
            <a:r>
              <a:rPr lang="en-US" sz="6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Lewicka</a:t>
            </a: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M. (2011). Place attachment: How far have we come in the last 40 years?. </a:t>
            </a:r>
            <a:r>
              <a:rPr lang="en-US" sz="6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Journal of environmental psychology</a:t>
            </a: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31</a:t>
            </a: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(3), 207-230.</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20000"/>
              </a:lnSpc>
              <a:buNone/>
            </a:pP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Marcus, C. C. (1992). Environmental memories. In I. Altman &amp; S. M. Low (Eds.), </a:t>
            </a:r>
            <a:r>
              <a:rPr lang="en-US" sz="600" i="1" dirty="0">
                <a:effectLst/>
                <a:latin typeface="Times New Roman" panose="02020603050405020304" pitchFamily="18" charset="0"/>
                <a:ea typeface="Times New Roman" panose="02020603050405020304" pitchFamily="18" charset="0"/>
                <a:cs typeface="Times New Roman" panose="02020603050405020304" pitchFamily="18" charset="0"/>
              </a:rPr>
              <a:t>Human Behavior and Environment: Advances in Theory and Research</a:t>
            </a: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 (pp. 87-112). New York: Plenum Press.</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20000"/>
              </a:lnSpc>
              <a:buNone/>
            </a:pP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Mason, J. (2002). </a:t>
            </a:r>
            <a:r>
              <a:rPr lang="en-US" sz="600" i="1" dirty="0">
                <a:effectLst/>
                <a:latin typeface="Times New Roman" panose="02020603050405020304" pitchFamily="18" charset="0"/>
                <a:ea typeface="Times New Roman" panose="02020603050405020304" pitchFamily="18" charset="0"/>
                <a:cs typeface="Times New Roman" panose="02020603050405020304" pitchFamily="18" charset="0"/>
              </a:rPr>
              <a:t>Qualitative researching,</a:t>
            </a: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 2nd Edition. London: Sage.</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20000"/>
              </a:lnSpc>
              <a:buNone/>
            </a:pP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Morgan, P. (2010). Towards a developmental theory of place attachment. </a:t>
            </a:r>
            <a:r>
              <a:rPr lang="en-US" sz="600" i="1" dirty="0">
                <a:effectLst/>
                <a:latin typeface="Times New Roman" panose="02020603050405020304" pitchFamily="18" charset="0"/>
                <a:ea typeface="Times New Roman" panose="02020603050405020304" pitchFamily="18" charset="0"/>
                <a:cs typeface="Times New Roman" panose="02020603050405020304" pitchFamily="18" charset="0"/>
              </a:rPr>
              <a:t>Journal of environmental psychology</a:t>
            </a: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 30(1), 11-22.</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20000"/>
              </a:lnSpc>
              <a:buNone/>
            </a:pP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Nicolosi, E., &amp; Corbett, J. B. (2018). Engagement with climate change and the environment: a review of the role of relationships to place. </a:t>
            </a:r>
            <a:r>
              <a:rPr lang="en-US" sz="600" i="1" dirty="0">
                <a:effectLst/>
                <a:latin typeface="Times New Roman" panose="02020603050405020304" pitchFamily="18" charset="0"/>
                <a:ea typeface="Times New Roman" panose="02020603050405020304" pitchFamily="18" charset="0"/>
                <a:cs typeface="Times New Roman" panose="02020603050405020304" pitchFamily="18" charset="0"/>
              </a:rPr>
              <a:t>Local Environment</a:t>
            </a: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 23(1), 77-99.</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20000"/>
              </a:lnSpc>
              <a:buNone/>
            </a:pP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O'Neill, S. J., &amp; Graham, S. (2016). (</a:t>
            </a:r>
            <a:r>
              <a:rPr lang="en-US" sz="600" dirty="0" err="1">
                <a:effectLst/>
                <a:latin typeface="Times New Roman" panose="02020603050405020304" pitchFamily="18" charset="0"/>
                <a:ea typeface="Times New Roman" panose="02020603050405020304" pitchFamily="18" charset="0"/>
                <a:cs typeface="Times New Roman" panose="02020603050405020304" pitchFamily="18" charset="0"/>
              </a:rPr>
              <a:t>En</a:t>
            </a: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 visioning place‐based adaptation to sea‐level rise. </a:t>
            </a:r>
            <a:r>
              <a:rPr lang="en-US" sz="600" i="1" dirty="0">
                <a:effectLst/>
                <a:latin typeface="Times New Roman" panose="02020603050405020304" pitchFamily="18" charset="0"/>
                <a:ea typeface="Times New Roman" panose="02020603050405020304" pitchFamily="18" charset="0"/>
                <a:cs typeface="Times New Roman" panose="02020603050405020304" pitchFamily="18" charset="0"/>
              </a:rPr>
              <a:t>Geo: Geography and Environment</a:t>
            </a: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 3(2), 1-16.</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20000"/>
              </a:lnSpc>
              <a:buNone/>
            </a:pPr>
            <a:r>
              <a:rPr lang="en-US"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Podesta, J. (2019). The climate crisis, migration, and refugees. Retrieved from Brookings Institution website: https://</a:t>
            </a:r>
            <a:r>
              <a:rPr lang="en-US" sz="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www.brookings.edu</a:t>
            </a:r>
            <a:r>
              <a:rPr lang="en-US"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wpcontent</a:t>
            </a:r>
            <a:r>
              <a:rPr lang="en-US"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/uploads/2019/07/Brookings _Blum_2019_climate.pdf</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20000"/>
              </a:lnSpc>
              <a:buNone/>
            </a:pPr>
            <a:r>
              <a:rPr lang="en-US" sz="600" dirty="0" err="1">
                <a:effectLst/>
                <a:latin typeface="Times New Roman" panose="02020603050405020304" pitchFamily="18" charset="0"/>
                <a:ea typeface="Times New Roman" panose="02020603050405020304" pitchFamily="18" charset="0"/>
                <a:cs typeface="Times New Roman" panose="02020603050405020304" pitchFamily="18" charset="0"/>
              </a:rPr>
              <a:t>Rishbeth</a:t>
            </a: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 C., &amp; Powell, M. (2013). Place attachment and memory: Landscapes of belonging as experienced post-migration. </a:t>
            </a:r>
            <a:r>
              <a:rPr lang="en-US" sz="600" i="1" dirty="0">
                <a:effectLst/>
                <a:latin typeface="Times New Roman" panose="02020603050405020304" pitchFamily="18" charset="0"/>
                <a:ea typeface="Times New Roman" panose="02020603050405020304" pitchFamily="18" charset="0"/>
                <a:cs typeface="Times New Roman" panose="02020603050405020304" pitchFamily="18" charset="0"/>
              </a:rPr>
              <a:t>Landscape Research</a:t>
            </a: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 38(2), 160-178.</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20000"/>
              </a:lnSpc>
              <a:buNone/>
            </a:pP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Robinson, O. C. (2014). Sampling in Interview-Based Qualitative Research: A Theoretical and Practical Guide, </a:t>
            </a:r>
            <a:r>
              <a:rPr lang="en-US" sz="600" i="1" dirty="0">
                <a:effectLst/>
                <a:latin typeface="Times New Roman" panose="02020603050405020304" pitchFamily="18" charset="0"/>
                <a:ea typeface="Times New Roman" panose="02020603050405020304" pitchFamily="18" charset="0"/>
                <a:cs typeface="Times New Roman" panose="02020603050405020304" pitchFamily="18" charset="0"/>
              </a:rPr>
              <a:t>Qualitative Research in Psychology</a:t>
            </a: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 11(1), 25-41.</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20000"/>
              </a:lnSpc>
              <a:buNone/>
            </a:pP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Stedman, R. C. (2003). Sense of place and forest science: Toward a program of quantitative research. </a:t>
            </a:r>
            <a:r>
              <a:rPr lang="en-US" sz="6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Forest science</a:t>
            </a: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49</a:t>
            </a: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(6), 822-829.</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20000"/>
              </a:lnSpc>
              <a:buNone/>
            </a:pP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Willox, A. C., Harper, S. L., Ford, J. D., Edge, V. L., Landman, K., Houle, K., Blake, S., &amp; </a:t>
            </a:r>
            <a:r>
              <a:rPr lang="en-US" sz="600" dirty="0" err="1">
                <a:effectLst/>
                <a:latin typeface="Times New Roman" panose="02020603050405020304" pitchFamily="18" charset="0"/>
                <a:ea typeface="Times New Roman" panose="02020603050405020304" pitchFamily="18" charset="0"/>
                <a:cs typeface="Times New Roman" panose="02020603050405020304" pitchFamily="18" charset="0"/>
              </a:rPr>
              <a:t>Wolfrey</a:t>
            </a: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 C. (2013). Climate change and mental health: an exploratory case study from Rigolet, Nunatsiavut, Canada. </a:t>
            </a:r>
            <a:r>
              <a:rPr lang="en-US" sz="600" i="1" dirty="0">
                <a:effectLst/>
                <a:latin typeface="Times New Roman" panose="02020603050405020304" pitchFamily="18" charset="0"/>
                <a:ea typeface="Times New Roman" panose="02020603050405020304" pitchFamily="18" charset="0"/>
                <a:cs typeface="Times New Roman" panose="02020603050405020304" pitchFamily="18" charset="0"/>
              </a:rPr>
              <a:t>Climatic Change</a:t>
            </a: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 121(2), 255-270.</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1024128">
              <a:lnSpc>
                <a:spcPct val="120000"/>
              </a:lnSpc>
              <a:spcBef>
                <a:spcPts val="1120"/>
              </a:spcBef>
              <a:buNone/>
            </a:pPr>
            <a:endParaRPr lang="en-US" sz="600" dirty="0">
              <a:latin typeface="eurofurence light" panose="020F0302020203020204" pitchFamily="34" charset="0"/>
            </a:endParaRPr>
          </a:p>
          <a:p>
            <a:pPr marL="0" indent="0" defTabSz="1024128">
              <a:lnSpc>
                <a:spcPct val="120000"/>
              </a:lnSpc>
              <a:spcBef>
                <a:spcPts val="1120"/>
              </a:spcBef>
              <a:buNone/>
            </a:pPr>
            <a:endParaRPr lang="en-US" sz="600" dirty="0">
              <a:latin typeface="eurofurence light" panose="020F0302020203020204" pitchFamily="34" charset="0"/>
            </a:endParaRPr>
          </a:p>
          <a:p>
            <a:pPr marL="0" indent="0" defTabSz="1024128">
              <a:lnSpc>
                <a:spcPct val="120000"/>
              </a:lnSpc>
              <a:spcBef>
                <a:spcPts val="1120"/>
              </a:spcBef>
              <a:buNone/>
            </a:pPr>
            <a:endParaRPr lang="en-US" sz="600" dirty="0">
              <a:latin typeface="eurofurence light" panose="020F0302020203020204" pitchFamily="34" charset="0"/>
            </a:endParaRPr>
          </a:p>
        </p:txBody>
      </p:sp>
    </p:spTree>
    <p:extLst>
      <p:ext uri="{BB962C8B-B14F-4D97-AF65-F5344CB8AC3E}">
        <p14:creationId xmlns:p14="http://schemas.microsoft.com/office/powerpoint/2010/main" val="4150372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4597-4BF5-2AFB-E843-657618A25BDE}"/>
              </a:ext>
            </a:extLst>
          </p:cNvPr>
          <p:cNvSpPr>
            <a:spLocks noGrp="1"/>
          </p:cNvSpPr>
          <p:nvPr>
            <p:ph type="title"/>
          </p:nvPr>
        </p:nvSpPr>
        <p:spPr>
          <a:xfrm>
            <a:off x="838200" y="1410154"/>
            <a:ext cx="10515600" cy="1325563"/>
          </a:xfrm>
        </p:spPr>
        <p:txBody>
          <a:bodyPr>
            <a:normAutofit/>
          </a:bodyPr>
          <a:lstStyle/>
          <a:p>
            <a:pPr algn="ctr"/>
            <a:r>
              <a:rPr lang="en-US" sz="3000" dirty="0">
                <a:latin typeface="eurofurence  regular" panose="020F0402020203080204" pitchFamily="34" charset="0"/>
              </a:rPr>
              <a:t>Table of Content</a:t>
            </a:r>
          </a:p>
        </p:txBody>
      </p:sp>
      <p:sp>
        <p:nvSpPr>
          <p:cNvPr id="4" name="Content Placeholder 2">
            <a:extLst>
              <a:ext uri="{FF2B5EF4-FFF2-40B4-BE49-F238E27FC236}">
                <a16:creationId xmlns:a16="http://schemas.microsoft.com/office/drawing/2014/main" id="{6B0E76B6-EA72-1FDB-98C9-555CF0F9DF09}"/>
              </a:ext>
            </a:extLst>
          </p:cNvPr>
          <p:cNvSpPr>
            <a:spLocks noGrp="1"/>
          </p:cNvSpPr>
          <p:nvPr>
            <p:ph idx="1"/>
          </p:nvPr>
        </p:nvSpPr>
        <p:spPr>
          <a:xfrm>
            <a:off x="838200" y="2500539"/>
            <a:ext cx="10515600" cy="2223861"/>
          </a:xfrm>
        </p:spPr>
        <p:txBody>
          <a:bodyPr>
            <a:normAutofit fontScale="92500" lnSpcReduction="10000"/>
          </a:bodyPr>
          <a:lstStyle/>
          <a:p>
            <a:pPr algn="ctr"/>
            <a:r>
              <a:rPr lang="en-US" dirty="0">
                <a:latin typeface="eurofurence light" panose="020F0302020203020204" pitchFamily="34" charset="0"/>
              </a:rPr>
              <a:t>Background</a:t>
            </a:r>
          </a:p>
          <a:p>
            <a:pPr algn="ctr"/>
            <a:r>
              <a:rPr lang="en-US" dirty="0">
                <a:latin typeface="eurofurence light" panose="020F0302020203020204" pitchFamily="34" charset="0"/>
              </a:rPr>
              <a:t>Literature Review</a:t>
            </a:r>
          </a:p>
          <a:p>
            <a:pPr algn="ctr"/>
            <a:r>
              <a:rPr lang="en-US" dirty="0">
                <a:latin typeface="eurofurence light" panose="020F0302020203020204" pitchFamily="34" charset="0"/>
              </a:rPr>
              <a:t>Research Questions</a:t>
            </a:r>
          </a:p>
          <a:p>
            <a:pPr algn="ctr"/>
            <a:r>
              <a:rPr lang="en-US" dirty="0">
                <a:latin typeface="eurofurence light" panose="020F0302020203020204" pitchFamily="34" charset="0"/>
              </a:rPr>
              <a:t>Methods and Co-researchers</a:t>
            </a:r>
          </a:p>
          <a:p>
            <a:pPr algn="ctr"/>
            <a:r>
              <a:rPr lang="en-US" dirty="0">
                <a:latin typeface="eurofurence light" panose="020F0302020203020204" pitchFamily="34" charset="0"/>
              </a:rPr>
              <a:t>Preliminary findings</a:t>
            </a:r>
          </a:p>
        </p:txBody>
      </p:sp>
      <p:sp>
        <p:nvSpPr>
          <p:cNvPr id="6" name="Slide Number Placeholder 5">
            <a:extLst>
              <a:ext uri="{FF2B5EF4-FFF2-40B4-BE49-F238E27FC236}">
                <a16:creationId xmlns:a16="http://schemas.microsoft.com/office/drawing/2014/main" id="{47C4F784-CC8C-EC5B-A578-80AAC6BF7832}"/>
              </a:ext>
            </a:extLst>
          </p:cNvPr>
          <p:cNvSpPr>
            <a:spLocks noGrp="1"/>
          </p:cNvSpPr>
          <p:nvPr>
            <p:ph type="sldNum" sz="quarter" idx="12"/>
          </p:nvPr>
        </p:nvSpPr>
        <p:spPr/>
        <p:txBody>
          <a:bodyPr/>
          <a:lstStyle/>
          <a:p>
            <a:fld id="{EF984BA7-DC65-154C-87C1-1712C84753B4}" type="slidenum">
              <a:rPr lang="en-US" smtClean="0"/>
              <a:t>2</a:t>
            </a:fld>
            <a:endParaRPr lang="en-US"/>
          </a:p>
        </p:txBody>
      </p:sp>
    </p:spTree>
    <p:extLst>
      <p:ext uri="{BB962C8B-B14F-4D97-AF65-F5344CB8AC3E}">
        <p14:creationId xmlns:p14="http://schemas.microsoft.com/office/powerpoint/2010/main" val="1709612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close-up of a graph&#10;&#10;Description automatically generated">
            <a:extLst>
              <a:ext uri="{FF2B5EF4-FFF2-40B4-BE49-F238E27FC236}">
                <a16:creationId xmlns:a16="http://schemas.microsoft.com/office/drawing/2014/main" id="{D771E131-475C-2738-D029-6A5FB04D71E8}"/>
              </a:ext>
            </a:extLst>
          </p:cNvPr>
          <p:cNvPicPr>
            <a:picLocks noChangeAspect="1"/>
          </p:cNvPicPr>
          <p:nvPr/>
        </p:nvPicPr>
        <p:blipFill>
          <a:blip r:embed="rId3"/>
          <a:stretch>
            <a:fillRect/>
          </a:stretch>
        </p:blipFill>
        <p:spPr>
          <a:xfrm>
            <a:off x="6190130" y="1844352"/>
            <a:ext cx="5813478" cy="3822361"/>
          </a:xfrm>
          <a:prstGeom prst="rect">
            <a:avLst/>
          </a:prstGeom>
        </p:spPr>
      </p:pic>
      <p:cxnSp>
        <p:nvCxnSpPr>
          <p:cNvPr id="1040" name="Straight Connector 1039">
            <a:extLst>
              <a:ext uri="{FF2B5EF4-FFF2-40B4-BE49-F238E27FC236}">
                <a16:creationId xmlns:a16="http://schemas.microsoft.com/office/drawing/2014/main" id="{4D56677B-C0B7-4DAC-ACAD-8054FF1B5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02E2BE"/>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A724E6F9-1DC3-E62F-1669-DF63BA382F1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9660" y="1102619"/>
            <a:ext cx="5803009" cy="5193691"/>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7C9E19FE-8696-C8BD-2422-C82E199BFE15}"/>
              </a:ext>
            </a:extLst>
          </p:cNvPr>
          <p:cNvSpPr txBox="1">
            <a:spLocks/>
          </p:cNvSpPr>
          <p:nvPr/>
        </p:nvSpPr>
        <p:spPr>
          <a:xfrm>
            <a:off x="2848789" y="454031"/>
            <a:ext cx="6494420" cy="706485"/>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eurofurence light" panose="020F0302020203020204" pitchFamily="34" charset="0"/>
              </a:rPr>
              <a:t>Global Trends in Forced Displacement in 2018</a:t>
            </a:r>
          </a:p>
        </p:txBody>
      </p:sp>
      <p:sp>
        <p:nvSpPr>
          <p:cNvPr id="19" name="Slide Number Placeholder 18">
            <a:extLst>
              <a:ext uri="{FF2B5EF4-FFF2-40B4-BE49-F238E27FC236}">
                <a16:creationId xmlns:a16="http://schemas.microsoft.com/office/drawing/2014/main" id="{DD998460-710E-BA12-23F1-7770F2859E2F}"/>
              </a:ext>
            </a:extLst>
          </p:cNvPr>
          <p:cNvSpPr>
            <a:spLocks noGrp="1"/>
          </p:cNvSpPr>
          <p:nvPr>
            <p:ph type="sldNum" sz="quarter" idx="12"/>
          </p:nvPr>
        </p:nvSpPr>
        <p:spPr/>
        <p:txBody>
          <a:bodyPr/>
          <a:lstStyle/>
          <a:p>
            <a:fld id="{EF984BA7-DC65-154C-87C1-1712C84753B4}" type="slidenum">
              <a:rPr lang="en-US" smtClean="0"/>
              <a:t>3</a:t>
            </a:fld>
            <a:endParaRPr lang="en-US"/>
          </a:p>
        </p:txBody>
      </p:sp>
    </p:spTree>
    <p:extLst>
      <p:ext uri="{BB962C8B-B14F-4D97-AF65-F5344CB8AC3E}">
        <p14:creationId xmlns:p14="http://schemas.microsoft.com/office/powerpoint/2010/main" val="2763379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aph showing the rise of a number of people&#10;&#10;Description automatically generated with medium confidence">
            <a:extLst>
              <a:ext uri="{FF2B5EF4-FFF2-40B4-BE49-F238E27FC236}">
                <a16:creationId xmlns:a16="http://schemas.microsoft.com/office/drawing/2014/main" id="{B3703955-9855-36CD-6313-AA47C1B1EBC0}"/>
              </a:ext>
            </a:extLst>
          </p:cNvPr>
          <p:cNvPicPr>
            <a:picLocks noChangeAspect="1"/>
          </p:cNvPicPr>
          <p:nvPr/>
        </p:nvPicPr>
        <p:blipFill>
          <a:blip r:embed="rId3"/>
          <a:stretch>
            <a:fillRect/>
          </a:stretch>
        </p:blipFill>
        <p:spPr>
          <a:xfrm>
            <a:off x="215969" y="2068379"/>
            <a:ext cx="5789878" cy="2721242"/>
          </a:xfrm>
          <a:prstGeom prst="rect">
            <a:avLst/>
          </a:prstGeom>
        </p:spPr>
      </p:pic>
      <p:cxnSp>
        <p:nvCxnSpPr>
          <p:cNvPr id="21" name="Straight Connector 20">
            <a:extLst>
              <a:ext uri="{FF2B5EF4-FFF2-40B4-BE49-F238E27FC236}">
                <a16:creationId xmlns:a16="http://schemas.microsoft.com/office/drawing/2014/main" id="{4D56677B-C0B7-4DAC-ACAD-8054FF1B5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6DA1E2"/>
            </a:solidFill>
          </a:ln>
        </p:spPr>
        <p:style>
          <a:lnRef idx="1">
            <a:schemeClr val="accent1"/>
          </a:lnRef>
          <a:fillRef idx="0">
            <a:schemeClr val="accent1"/>
          </a:fillRef>
          <a:effectRef idx="0">
            <a:schemeClr val="accent1"/>
          </a:effectRef>
          <a:fontRef idx="minor">
            <a:schemeClr val="tx1"/>
          </a:fontRef>
        </p:style>
      </p:cxnSp>
      <p:pic>
        <p:nvPicPr>
          <p:cNvPr id="7" name="Picture 6" descr="A diagram of the world&#10;&#10;Description automatically generated with medium confidence">
            <a:extLst>
              <a:ext uri="{FF2B5EF4-FFF2-40B4-BE49-F238E27FC236}">
                <a16:creationId xmlns:a16="http://schemas.microsoft.com/office/drawing/2014/main" id="{DBC131AE-E573-B512-4B7D-67E2C0068564}"/>
              </a:ext>
            </a:extLst>
          </p:cNvPr>
          <p:cNvPicPr>
            <a:picLocks noChangeAspect="1"/>
          </p:cNvPicPr>
          <p:nvPr/>
        </p:nvPicPr>
        <p:blipFill>
          <a:blip r:embed="rId4"/>
          <a:stretch>
            <a:fillRect/>
          </a:stretch>
        </p:blipFill>
        <p:spPr>
          <a:xfrm>
            <a:off x="6096000" y="1160516"/>
            <a:ext cx="6110390" cy="4536967"/>
          </a:xfrm>
          <a:prstGeom prst="rect">
            <a:avLst/>
          </a:prstGeom>
        </p:spPr>
      </p:pic>
      <p:sp>
        <p:nvSpPr>
          <p:cNvPr id="9" name="Title 1">
            <a:extLst>
              <a:ext uri="{FF2B5EF4-FFF2-40B4-BE49-F238E27FC236}">
                <a16:creationId xmlns:a16="http://schemas.microsoft.com/office/drawing/2014/main" id="{26988960-2F6D-55E5-0DBC-C3F554906066}"/>
              </a:ext>
            </a:extLst>
          </p:cNvPr>
          <p:cNvSpPr txBox="1">
            <a:spLocks/>
          </p:cNvSpPr>
          <p:nvPr/>
        </p:nvSpPr>
        <p:spPr>
          <a:xfrm>
            <a:off x="2848789" y="454031"/>
            <a:ext cx="6494420" cy="706485"/>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eurofurence light" panose="020F0302020203020204" pitchFamily="34" charset="0"/>
              </a:rPr>
              <a:t>Global Trends in Forced Displacement in 2022</a:t>
            </a:r>
          </a:p>
        </p:txBody>
      </p:sp>
      <p:sp>
        <p:nvSpPr>
          <p:cNvPr id="13" name="Slide Number Placeholder 12">
            <a:extLst>
              <a:ext uri="{FF2B5EF4-FFF2-40B4-BE49-F238E27FC236}">
                <a16:creationId xmlns:a16="http://schemas.microsoft.com/office/drawing/2014/main" id="{1A37CE3F-0BFD-79BB-30FF-9D016E07B268}"/>
              </a:ext>
            </a:extLst>
          </p:cNvPr>
          <p:cNvSpPr>
            <a:spLocks noGrp="1"/>
          </p:cNvSpPr>
          <p:nvPr>
            <p:ph type="sldNum" sz="quarter" idx="12"/>
          </p:nvPr>
        </p:nvSpPr>
        <p:spPr/>
        <p:txBody>
          <a:bodyPr/>
          <a:lstStyle/>
          <a:p>
            <a:fld id="{EF984BA7-DC65-154C-87C1-1712C84753B4}" type="slidenum">
              <a:rPr lang="en-US" smtClean="0"/>
              <a:t>4</a:t>
            </a:fld>
            <a:endParaRPr lang="en-US"/>
          </a:p>
        </p:txBody>
      </p:sp>
    </p:spTree>
    <p:extLst>
      <p:ext uri="{BB962C8B-B14F-4D97-AF65-F5344CB8AC3E}">
        <p14:creationId xmlns:p14="http://schemas.microsoft.com/office/powerpoint/2010/main" val="138497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5CAD77E-2675-49C1-C9FF-6E68E01FE59E}"/>
              </a:ext>
            </a:extLst>
          </p:cNvPr>
          <p:cNvSpPr txBox="1">
            <a:spLocks/>
          </p:cNvSpPr>
          <p:nvPr/>
        </p:nvSpPr>
        <p:spPr>
          <a:xfrm>
            <a:off x="3779133" y="396134"/>
            <a:ext cx="4584531" cy="7064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eurofurence light" panose="020F0302020203020204" pitchFamily="34" charset="0"/>
              </a:rPr>
              <a:t>Why it matters?</a:t>
            </a:r>
          </a:p>
        </p:txBody>
      </p:sp>
      <p:sp>
        <p:nvSpPr>
          <p:cNvPr id="8" name="Content Placeholder 2">
            <a:extLst>
              <a:ext uri="{FF2B5EF4-FFF2-40B4-BE49-F238E27FC236}">
                <a16:creationId xmlns:a16="http://schemas.microsoft.com/office/drawing/2014/main" id="{2B6032AC-F015-793F-5AB2-04CDEFADA471}"/>
              </a:ext>
            </a:extLst>
          </p:cNvPr>
          <p:cNvSpPr>
            <a:spLocks noGrp="1"/>
          </p:cNvSpPr>
          <p:nvPr>
            <p:ph idx="1"/>
          </p:nvPr>
        </p:nvSpPr>
        <p:spPr>
          <a:xfrm>
            <a:off x="838200" y="2063816"/>
            <a:ext cx="10515600" cy="2730367"/>
          </a:xfrm>
        </p:spPr>
        <p:txBody>
          <a:bodyPr>
            <a:normAutofit/>
          </a:bodyPr>
          <a:lstStyle/>
          <a:p>
            <a:pPr algn="ctr"/>
            <a:r>
              <a:rPr lang="en-US" dirty="0">
                <a:latin typeface="eurofurence light" panose="020F0302020203020204" pitchFamily="34" charset="0"/>
              </a:rPr>
              <a:t>Significant increase in the number of people who experience displacement</a:t>
            </a:r>
          </a:p>
          <a:p>
            <a:pPr algn="ctr"/>
            <a:r>
              <a:rPr lang="en-US" dirty="0">
                <a:latin typeface="eurofurence light" panose="020F0302020203020204" pitchFamily="34" charset="0"/>
              </a:rPr>
              <a:t>Accessibility to secure living conditions and safety</a:t>
            </a:r>
          </a:p>
          <a:p>
            <a:pPr algn="ctr"/>
            <a:r>
              <a:rPr lang="en-US" dirty="0">
                <a:latin typeface="eurofurence light" panose="020F0302020203020204" pitchFamily="34" charset="0"/>
              </a:rPr>
              <a:t> Social cohesion</a:t>
            </a:r>
          </a:p>
          <a:p>
            <a:pPr algn="ctr"/>
            <a:r>
              <a:rPr lang="en-US" dirty="0">
                <a:latin typeface="eurofurence light" panose="020F0302020203020204" pitchFamily="34" charset="0"/>
              </a:rPr>
              <a:t>Long term </a:t>
            </a:r>
            <a:r>
              <a:rPr lang="en-US" i="1" dirty="0">
                <a:latin typeface="eurofurence light" panose="020F0302020203020204" pitchFamily="34" charset="0"/>
              </a:rPr>
              <a:t>solutions</a:t>
            </a:r>
            <a:r>
              <a:rPr lang="en-US" dirty="0">
                <a:latin typeface="eurofurence light" panose="020F0302020203020204" pitchFamily="34" charset="0"/>
              </a:rPr>
              <a:t> </a:t>
            </a:r>
          </a:p>
          <a:p>
            <a:pPr algn="ctr"/>
            <a:r>
              <a:rPr lang="en-US" dirty="0">
                <a:latin typeface="eurofurence light" panose="020F0302020203020204" pitchFamily="34" charset="0"/>
              </a:rPr>
              <a:t>Wellbeing and recovery</a:t>
            </a:r>
          </a:p>
          <a:p>
            <a:pPr algn="ctr"/>
            <a:endParaRPr lang="en-US" dirty="0">
              <a:latin typeface="eurofurence light" panose="020F0302020203020204" pitchFamily="34" charset="0"/>
            </a:endParaRPr>
          </a:p>
        </p:txBody>
      </p:sp>
      <p:sp>
        <p:nvSpPr>
          <p:cNvPr id="9" name="Rectangle 8">
            <a:extLst>
              <a:ext uri="{FF2B5EF4-FFF2-40B4-BE49-F238E27FC236}">
                <a16:creationId xmlns:a16="http://schemas.microsoft.com/office/drawing/2014/main" id="{C7490151-1589-F81B-13EC-4D3BD96B7138}"/>
              </a:ext>
            </a:extLst>
          </p:cNvPr>
          <p:cNvSpPr/>
          <p:nvPr/>
        </p:nvSpPr>
        <p:spPr>
          <a:xfrm>
            <a:off x="4222376" y="3563472"/>
            <a:ext cx="3778624" cy="52443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cxnSp>
        <p:nvCxnSpPr>
          <p:cNvPr id="10" name="Straight Arrow Connector 9">
            <a:extLst>
              <a:ext uri="{FF2B5EF4-FFF2-40B4-BE49-F238E27FC236}">
                <a16:creationId xmlns:a16="http://schemas.microsoft.com/office/drawing/2014/main" id="{5FD7D5A1-6B9A-A7F8-905C-7C76BF159189}"/>
              </a:ext>
            </a:extLst>
          </p:cNvPr>
          <p:cNvCxnSpPr>
            <a:cxnSpLocks/>
          </p:cNvCxnSpPr>
          <p:nvPr/>
        </p:nvCxnSpPr>
        <p:spPr>
          <a:xfrm flipH="1">
            <a:off x="2888522" y="3824386"/>
            <a:ext cx="1781222" cy="0"/>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B376A105-12DE-DFF0-F2E8-CCC93F182179}"/>
              </a:ext>
            </a:extLst>
          </p:cNvPr>
          <p:cNvSpPr txBox="1">
            <a:spLocks/>
          </p:cNvSpPr>
          <p:nvPr/>
        </p:nvSpPr>
        <p:spPr>
          <a:xfrm>
            <a:off x="8126506" y="6461866"/>
            <a:ext cx="4363520" cy="18414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200" dirty="0">
              <a:latin typeface="eurofurence light" panose="020F0302020203020204" pitchFamily="34" charset="0"/>
            </a:endParaRPr>
          </a:p>
        </p:txBody>
      </p:sp>
      <p:sp>
        <p:nvSpPr>
          <p:cNvPr id="16" name="Content Placeholder 2">
            <a:extLst>
              <a:ext uri="{FF2B5EF4-FFF2-40B4-BE49-F238E27FC236}">
                <a16:creationId xmlns:a16="http://schemas.microsoft.com/office/drawing/2014/main" id="{EEA2687C-20DA-2E6E-3632-053F68CF0AB2}"/>
              </a:ext>
            </a:extLst>
          </p:cNvPr>
          <p:cNvSpPr txBox="1">
            <a:spLocks/>
          </p:cNvSpPr>
          <p:nvPr/>
        </p:nvSpPr>
        <p:spPr>
          <a:xfrm>
            <a:off x="862802" y="3731499"/>
            <a:ext cx="10515600" cy="27303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dirty="0">
              <a:latin typeface="eurofurence light" panose="020F0302020203020204" pitchFamily="34" charset="0"/>
            </a:endParaRPr>
          </a:p>
        </p:txBody>
      </p:sp>
      <p:sp>
        <p:nvSpPr>
          <p:cNvPr id="19" name="Content Placeholder 2">
            <a:extLst>
              <a:ext uri="{FF2B5EF4-FFF2-40B4-BE49-F238E27FC236}">
                <a16:creationId xmlns:a16="http://schemas.microsoft.com/office/drawing/2014/main" id="{DB2C3806-20BE-2352-9487-F1DF695834DB}"/>
              </a:ext>
            </a:extLst>
          </p:cNvPr>
          <p:cNvSpPr txBox="1">
            <a:spLocks/>
          </p:cNvSpPr>
          <p:nvPr/>
        </p:nvSpPr>
        <p:spPr>
          <a:xfrm>
            <a:off x="720664" y="3239622"/>
            <a:ext cx="2488852" cy="1964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solidFill>
                  <a:schemeClr val="accent6">
                    <a:lumMod val="75000"/>
                  </a:schemeClr>
                </a:solidFill>
                <a:latin typeface="eurofurence light" panose="020F0302020203020204" pitchFamily="34" charset="0"/>
              </a:rPr>
              <a:t>Settlement</a:t>
            </a:r>
          </a:p>
          <a:p>
            <a:r>
              <a:rPr lang="en-US" sz="2100" dirty="0">
                <a:solidFill>
                  <a:schemeClr val="accent6">
                    <a:lumMod val="75000"/>
                  </a:schemeClr>
                </a:solidFill>
                <a:latin typeface="eurofurence light" panose="020F0302020203020204" pitchFamily="34" charset="0"/>
              </a:rPr>
              <a:t>Integration through language</a:t>
            </a:r>
          </a:p>
          <a:p>
            <a:r>
              <a:rPr lang="en-US" sz="2100" dirty="0">
                <a:solidFill>
                  <a:schemeClr val="accent6">
                    <a:lumMod val="75000"/>
                  </a:schemeClr>
                </a:solidFill>
                <a:latin typeface="eurofurence light" panose="020F0302020203020204" pitchFamily="34" charset="0"/>
              </a:rPr>
              <a:t>Access to job market</a:t>
            </a:r>
          </a:p>
          <a:p>
            <a:r>
              <a:rPr lang="en-US" sz="2100" dirty="0">
                <a:solidFill>
                  <a:schemeClr val="accent6">
                    <a:lumMod val="75000"/>
                  </a:schemeClr>
                </a:solidFill>
                <a:latin typeface="eurofurence light" panose="020F0302020203020204" pitchFamily="34" charset="0"/>
              </a:rPr>
              <a:t>Access to healthcare</a:t>
            </a:r>
          </a:p>
        </p:txBody>
      </p:sp>
      <p:cxnSp>
        <p:nvCxnSpPr>
          <p:cNvPr id="20" name="Straight Arrow Connector 19">
            <a:extLst>
              <a:ext uri="{FF2B5EF4-FFF2-40B4-BE49-F238E27FC236}">
                <a16:creationId xmlns:a16="http://schemas.microsoft.com/office/drawing/2014/main" id="{FBE66A3A-0ADC-7654-F49D-6672DEB2259D}"/>
              </a:ext>
            </a:extLst>
          </p:cNvPr>
          <p:cNvCxnSpPr>
            <a:cxnSpLocks/>
          </p:cNvCxnSpPr>
          <p:nvPr/>
        </p:nvCxnSpPr>
        <p:spPr>
          <a:xfrm>
            <a:off x="7780091" y="4393644"/>
            <a:ext cx="1511827"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65CE9E6B-C3EF-2568-7FA1-0F22C35BB80F}"/>
              </a:ext>
            </a:extLst>
          </p:cNvPr>
          <p:cNvSpPr/>
          <p:nvPr/>
        </p:nvSpPr>
        <p:spPr>
          <a:xfrm>
            <a:off x="4231290" y="4160401"/>
            <a:ext cx="3778624" cy="52443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cxnSp>
        <p:nvCxnSpPr>
          <p:cNvPr id="23" name="Straight Arrow Connector 22">
            <a:extLst>
              <a:ext uri="{FF2B5EF4-FFF2-40B4-BE49-F238E27FC236}">
                <a16:creationId xmlns:a16="http://schemas.microsoft.com/office/drawing/2014/main" id="{C2E5965E-C327-562F-C608-97F42F67DB38}"/>
              </a:ext>
            </a:extLst>
          </p:cNvPr>
          <p:cNvCxnSpPr>
            <a:cxnSpLocks/>
          </p:cNvCxnSpPr>
          <p:nvPr/>
        </p:nvCxnSpPr>
        <p:spPr>
          <a:xfrm flipH="1">
            <a:off x="3065929" y="4349759"/>
            <a:ext cx="1379697" cy="544969"/>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5C1D2B61-46E5-B8A9-9429-2C6EE2F9DCC8}"/>
              </a:ext>
            </a:extLst>
          </p:cNvPr>
          <p:cNvSpPr txBox="1">
            <a:spLocks/>
          </p:cNvSpPr>
          <p:nvPr/>
        </p:nvSpPr>
        <p:spPr>
          <a:xfrm>
            <a:off x="9287754" y="3855756"/>
            <a:ext cx="2488852" cy="24818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solidFill>
                  <a:srgbClr val="C00000"/>
                </a:solidFill>
                <a:latin typeface="eurofurence light" panose="020F0302020203020204" pitchFamily="34" charset="0"/>
              </a:rPr>
              <a:t>Acknowledging trauma</a:t>
            </a:r>
          </a:p>
          <a:p>
            <a:r>
              <a:rPr lang="en-US" sz="2100" dirty="0">
                <a:solidFill>
                  <a:srgbClr val="C00000"/>
                </a:solidFill>
                <a:latin typeface="eurofurence light" panose="020F0302020203020204" pitchFamily="34" charset="0"/>
              </a:rPr>
              <a:t>Access to mental health and well-being</a:t>
            </a:r>
          </a:p>
          <a:p>
            <a:r>
              <a:rPr lang="en-US" sz="2100" dirty="0">
                <a:solidFill>
                  <a:srgbClr val="C00000"/>
                </a:solidFill>
                <a:latin typeface="eurofurence light" panose="020F0302020203020204" pitchFamily="34" charset="0"/>
              </a:rPr>
              <a:t>Coping and resilience</a:t>
            </a:r>
          </a:p>
          <a:p>
            <a:r>
              <a:rPr lang="en-US" sz="2100" dirty="0">
                <a:solidFill>
                  <a:srgbClr val="C00000"/>
                </a:solidFill>
                <a:latin typeface="eurofurence light" panose="020F0302020203020204" pitchFamily="34" charset="0"/>
              </a:rPr>
              <a:t>Cross-cultural conversation</a:t>
            </a:r>
          </a:p>
          <a:p>
            <a:endParaRPr lang="en-US" sz="2100" dirty="0">
              <a:latin typeface="eurofurence light" panose="020F0302020203020204" pitchFamily="34" charset="0"/>
            </a:endParaRPr>
          </a:p>
        </p:txBody>
      </p:sp>
      <p:sp>
        <p:nvSpPr>
          <p:cNvPr id="28" name="Slide Number Placeholder 27">
            <a:extLst>
              <a:ext uri="{FF2B5EF4-FFF2-40B4-BE49-F238E27FC236}">
                <a16:creationId xmlns:a16="http://schemas.microsoft.com/office/drawing/2014/main" id="{BB687781-F675-3E1A-D75C-B4C5E6C186EF}"/>
              </a:ext>
            </a:extLst>
          </p:cNvPr>
          <p:cNvSpPr>
            <a:spLocks noGrp="1"/>
          </p:cNvSpPr>
          <p:nvPr>
            <p:ph type="sldNum" sz="quarter" idx="12"/>
          </p:nvPr>
        </p:nvSpPr>
        <p:spPr/>
        <p:txBody>
          <a:bodyPr/>
          <a:lstStyle/>
          <a:p>
            <a:fld id="{EF984BA7-DC65-154C-87C1-1712C84753B4}" type="slidenum">
              <a:rPr lang="en-US" smtClean="0"/>
              <a:t>5</a:t>
            </a:fld>
            <a:endParaRPr lang="en-US"/>
          </a:p>
        </p:txBody>
      </p:sp>
    </p:spTree>
    <p:extLst>
      <p:ext uri="{BB962C8B-B14F-4D97-AF65-F5344CB8AC3E}">
        <p14:creationId xmlns:p14="http://schemas.microsoft.com/office/powerpoint/2010/main" val="3312097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A0EBF6-55CB-C6AB-0EA0-7CAAA492C609}"/>
              </a:ext>
            </a:extLst>
          </p:cNvPr>
          <p:cNvSpPr>
            <a:spLocks noGrp="1"/>
          </p:cNvSpPr>
          <p:nvPr>
            <p:ph type="title"/>
          </p:nvPr>
        </p:nvSpPr>
        <p:spPr>
          <a:xfrm>
            <a:off x="406603" y="1009693"/>
            <a:ext cx="9194597" cy="520660"/>
          </a:xfrm>
        </p:spPr>
        <p:txBody>
          <a:bodyPr>
            <a:noAutofit/>
          </a:bodyPr>
          <a:lstStyle/>
          <a:p>
            <a:r>
              <a:rPr lang="en-US" sz="2000" dirty="0">
                <a:latin typeface="eurofurence  regular" panose="020F0402020203080204" pitchFamily="34" charset="0"/>
              </a:rPr>
              <a:t>How do Forced Displacement and Place Attachment (PA) Literatures Approach to the Subject?</a:t>
            </a:r>
          </a:p>
        </p:txBody>
      </p:sp>
      <p:sp>
        <p:nvSpPr>
          <p:cNvPr id="6" name="Content Placeholder 2">
            <a:extLst>
              <a:ext uri="{FF2B5EF4-FFF2-40B4-BE49-F238E27FC236}">
                <a16:creationId xmlns:a16="http://schemas.microsoft.com/office/drawing/2014/main" id="{FE1DDDC7-6CEC-541B-7642-E022D097E5E8}"/>
              </a:ext>
            </a:extLst>
          </p:cNvPr>
          <p:cNvSpPr>
            <a:spLocks noGrp="1"/>
          </p:cNvSpPr>
          <p:nvPr>
            <p:ph idx="1"/>
          </p:nvPr>
        </p:nvSpPr>
        <p:spPr>
          <a:xfrm>
            <a:off x="838200" y="1581641"/>
            <a:ext cx="10515600" cy="2715113"/>
          </a:xfrm>
        </p:spPr>
        <p:txBody>
          <a:bodyPr>
            <a:normAutofit fontScale="92500" lnSpcReduction="20000"/>
          </a:bodyPr>
          <a:lstStyle/>
          <a:p>
            <a:pPr>
              <a:lnSpc>
                <a:spcPct val="150000"/>
              </a:lnSpc>
            </a:pPr>
            <a:r>
              <a:rPr lang="en-US" sz="2000" dirty="0">
                <a:latin typeface="eurofurence light" panose="020F0302020203020204" pitchFamily="34" charset="0"/>
              </a:rPr>
              <a:t>The loss of home as a result of sudden change in place lead to traumatic reactions; stress, depression, grief, or emotional disorientation</a:t>
            </a:r>
          </a:p>
          <a:p>
            <a:pPr lvl="1">
              <a:lnSpc>
                <a:spcPct val="150000"/>
              </a:lnSpc>
            </a:pPr>
            <a:r>
              <a:rPr lang="en-US" sz="1800" dirty="0">
                <a:latin typeface="eurofurence light" panose="020F0302020203020204" pitchFamily="34" charset="0"/>
              </a:rPr>
              <a:t>The loss and after-effects of the loss influence how the place is experienced and people’s feelings of place attachment</a:t>
            </a:r>
            <a:endParaRPr lang="en-US" sz="2000" dirty="0">
              <a:latin typeface="eurofurence light" panose="020F0302020203020204" pitchFamily="34" charset="0"/>
            </a:endParaRPr>
          </a:p>
          <a:p>
            <a:pPr>
              <a:lnSpc>
                <a:spcPct val="150000"/>
              </a:lnSpc>
            </a:pPr>
            <a:r>
              <a:rPr lang="en-US" sz="2200" dirty="0">
                <a:latin typeface="eurofurence  regular" panose="020F0402020203080204" pitchFamily="34" charset="0"/>
              </a:rPr>
              <a:t>Recovery</a:t>
            </a:r>
            <a:r>
              <a:rPr lang="en-US" sz="2200" dirty="0">
                <a:latin typeface="eurofurence light" panose="020F0302020203020204" pitchFamily="34" charset="0"/>
              </a:rPr>
              <a:t> happens when:</a:t>
            </a:r>
          </a:p>
          <a:p>
            <a:pPr lvl="1">
              <a:lnSpc>
                <a:spcPct val="150000"/>
              </a:lnSpc>
            </a:pPr>
            <a:r>
              <a:rPr lang="en-US" sz="1800" dirty="0">
                <a:latin typeface="eurofurence light" panose="020F0302020203020204" pitchFamily="34" charset="0"/>
              </a:rPr>
              <a:t>People </a:t>
            </a:r>
            <a:r>
              <a:rPr lang="en-US" sz="1800" dirty="0">
                <a:latin typeface="eurofurence  regular" panose="020F0402020203080204" pitchFamily="34" charset="0"/>
              </a:rPr>
              <a:t>mimic</a:t>
            </a:r>
            <a:r>
              <a:rPr lang="en-US" sz="1800" dirty="0">
                <a:latin typeface="eurofurence light" panose="020F0302020203020204" pitchFamily="34" charset="0"/>
              </a:rPr>
              <a:t> their lost home landscape</a:t>
            </a:r>
          </a:p>
          <a:p>
            <a:pPr lvl="1">
              <a:lnSpc>
                <a:spcPct val="150000"/>
              </a:lnSpc>
            </a:pPr>
            <a:r>
              <a:rPr lang="en-US" sz="1800" dirty="0">
                <a:latin typeface="eurofurence light" panose="020F0302020203020204" pitchFamily="34" charset="0"/>
              </a:rPr>
              <a:t>Transfer their place-based experiences </a:t>
            </a:r>
            <a:r>
              <a:rPr lang="en-US" sz="1800" dirty="0">
                <a:latin typeface="eurofurence  regular" panose="020F0402020203080204" pitchFamily="34" charset="0"/>
              </a:rPr>
              <a:t>by bridging similarities between pre- and post-change landscape</a:t>
            </a:r>
          </a:p>
          <a:p>
            <a:pPr marL="0" indent="0">
              <a:buNone/>
            </a:pPr>
            <a:endParaRPr lang="en-US" sz="2200" dirty="0">
              <a:latin typeface="eurofurence light" panose="020F0302020203020204" pitchFamily="34" charset="0"/>
            </a:endParaRPr>
          </a:p>
        </p:txBody>
      </p:sp>
      <p:sp>
        <p:nvSpPr>
          <p:cNvPr id="8" name="Rectangle 7">
            <a:extLst>
              <a:ext uri="{FF2B5EF4-FFF2-40B4-BE49-F238E27FC236}">
                <a16:creationId xmlns:a16="http://schemas.microsoft.com/office/drawing/2014/main" id="{6FF7CBB6-1DB6-2726-90F2-45840ADE64F5}"/>
              </a:ext>
            </a:extLst>
          </p:cNvPr>
          <p:cNvSpPr/>
          <p:nvPr/>
        </p:nvSpPr>
        <p:spPr>
          <a:xfrm>
            <a:off x="1318491" y="3429000"/>
            <a:ext cx="8663709" cy="76219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A1B494FA-AF61-4D81-4DE8-1E6F7D2AF6C5}"/>
              </a:ext>
            </a:extLst>
          </p:cNvPr>
          <p:cNvCxnSpPr>
            <a:cxnSpLocks/>
          </p:cNvCxnSpPr>
          <p:nvPr/>
        </p:nvCxnSpPr>
        <p:spPr>
          <a:xfrm>
            <a:off x="5424866" y="4304952"/>
            <a:ext cx="0" cy="101013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6C0AE23-ECB4-6C12-46E9-625504C0F6A5}"/>
              </a:ext>
            </a:extLst>
          </p:cNvPr>
          <p:cNvSpPr txBox="1"/>
          <p:nvPr/>
        </p:nvSpPr>
        <p:spPr>
          <a:xfrm>
            <a:off x="1638672" y="5315090"/>
            <a:ext cx="7572138" cy="1477328"/>
          </a:xfrm>
          <a:prstGeom prst="rect">
            <a:avLst/>
          </a:prstGeom>
          <a:noFill/>
        </p:spPr>
        <p:txBody>
          <a:bodyPr wrap="none" rtlCol="0">
            <a:spAutoFit/>
          </a:bodyPr>
          <a:lstStyle/>
          <a:p>
            <a:r>
              <a:rPr lang="en-US" dirty="0">
                <a:latin typeface="eurofurence light" panose="020F0302020203020204" pitchFamily="34" charset="0"/>
              </a:rPr>
              <a:t>Landscape help people recover their place attachment as the landscape provides:</a:t>
            </a:r>
          </a:p>
          <a:p>
            <a:pPr marL="742950" lvl="1" indent="-285750">
              <a:buFont typeface="Arial" panose="020B0604020202020204" pitchFamily="34" charset="0"/>
              <a:buChar char="•"/>
            </a:pPr>
            <a:r>
              <a:rPr lang="en-US" dirty="0">
                <a:latin typeface="eurofurence light" panose="020F0302020203020204" pitchFamily="34" charset="0"/>
              </a:rPr>
              <a:t>Sense of familiarity</a:t>
            </a:r>
          </a:p>
          <a:p>
            <a:pPr marL="742950" lvl="1" indent="-285750">
              <a:buFont typeface="Arial" panose="020B0604020202020204" pitchFamily="34" charset="0"/>
              <a:buChar char="•"/>
            </a:pPr>
            <a:r>
              <a:rPr lang="en-US" dirty="0">
                <a:latin typeface="eurofurence light" panose="020F0302020203020204" pitchFamily="34" charset="0"/>
              </a:rPr>
              <a:t>Solace</a:t>
            </a:r>
          </a:p>
          <a:p>
            <a:pPr marL="742950" lvl="1" indent="-285750">
              <a:buFont typeface="Arial" panose="020B0604020202020204" pitchFamily="34" charset="0"/>
              <a:buChar char="•"/>
            </a:pPr>
            <a:r>
              <a:rPr lang="en-US" dirty="0">
                <a:latin typeface="eurofurence light" panose="020F0302020203020204" pitchFamily="34" charset="0"/>
              </a:rPr>
              <a:t>Evokes positive associations and memories (Bowler, </a:t>
            </a:r>
            <a:r>
              <a:rPr lang="en-US" dirty="0" err="1">
                <a:latin typeface="eurofurence light" panose="020F0302020203020204" pitchFamily="34" charset="0"/>
              </a:rPr>
              <a:t>Buyung</a:t>
            </a:r>
            <a:r>
              <a:rPr lang="en-US" dirty="0">
                <a:latin typeface="eurofurence light" panose="020F0302020203020204" pitchFamily="34" charset="0"/>
              </a:rPr>
              <a:t>-Ali, Knight, &amp; Pullin, 2010)</a:t>
            </a:r>
          </a:p>
          <a:p>
            <a:pPr marL="742950" lvl="1" indent="-285750">
              <a:buFont typeface="Arial" panose="020B0604020202020204" pitchFamily="34" charset="0"/>
              <a:buChar char="•"/>
            </a:pPr>
            <a:endParaRPr lang="en-US" dirty="0">
              <a:latin typeface="eurofurence light" panose="020F0302020203020204" pitchFamily="34" charset="0"/>
            </a:endParaRPr>
          </a:p>
        </p:txBody>
      </p:sp>
      <p:sp>
        <p:nvSpPr>
          <p:cNvPr id="2" name="Title 1">
            <a:extLst>
              <a:ext uri="{FF2B5EF4-FFF2-40B4-BE49-F238E27FC236}">
                <a16:creationId xmlns:a16="http://schemas.microsoft.com/office/drawing/2014/main" id="{050244DB-DA09-9F93-D668-93B3A2E0E722}"/>
              </a:ext>
            </a:extLst>
          </p:cNvPr>
          <p:cNvSpPr txBox="1">
            <a:spLocks/>
          </p:cNvSpPr>
          <p:nvPr/>
        </p:nvSpPr>
        <p:spPr>
          <a:xfrm>
            <a:off x="296562" y="303208"/>
            <a:ext cx="8316097" cy="7064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eurofurence light" panose="020F0302020203020204" pitchFamily="34" charset="0"/>
              </a:rPr>
              <a:t>Literature Background</a:t>
            </a:r>
          </a:p>
        </p:txBody>
      </p:sp>
      <p:sp>
        <p:nvSpPr>
          <p:cNvPr id="3" name="Slide Number Placeholder 2">
            <a:extLst>
              <a:ext uri="{FF2B5EF4-FFF2-40B4-BE49-F238E27FC236}">
                <a16:creationId xmlns:a16="http://schemas.microsoft.com/office/drawing/2014/main" id="{83A1863E-02BF-23EA-2A14-0C9F1045AFDC}"/>
              </a:ext>
            </a:extLst>
          </p:cNvPr>
          <p:cNvSpPr>
            <a:spLocks noGrp="1"/>
          </p:cNvSpPr>
          <p:nvPr>
            <p:ph type="sldNum" sz="quarter" idx="12"/>
          </p:nvPr>
        </p:nvSpPr>
        <p:spPr/>
        <p:txBody>
          <a:bodyPr/>
          <a:lstStyle/>
          <a:p>
            <a:fld id="{D817D411-3E95-8F4D-A348-7EE3C1DC35CC}" type="slidenum">
              <a:rPr lang="en-US" smtClean="0"/>
              <a:t>6</a:t>
            </a:fld>
            <a:endParaRPr lang="en-US"/>
          </a:p>
        </p:txBody>
      </p:sp>
    </p:spTree>
    <p:extLst>
      <p:ext uri="{BB962C8B-B14F-4D97-AF65-F5344CB8AC3E}">
        <p14:creationId xmlns:p14="http://schemas.microsoft.com/office/powerpoint/2010/main" val="3693563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1C54D-BECD-3AC4-E8BC-3307ADA9B381}"/>
              </a:ext>
            </a:extLst>
          </p:cNvPr>
          <p:cNvSpPr>
            <a:spLocks noGrp="1"/>
          </p:cNvSpPr>
          <p:nvPr>
            <p:ph type="title"/>
          </p:nvPr>
        </p:nvSpPr>
        <p:spPr>
          <a:xfrm>
            <a:off x="296562" y="303208"/>
            <a:ext cx="8316097" cy="706485"/>
          </a:xfrm>
        </p:spPr>
        <p:txBody>
          <a:bodyPr/>
          <a:lstStyle/>
          <a:p>
            <a:r>
              <a:rPr lang="en-US" dirty="0">
                <a:latin typeface="eurofurence light" panose="020F0302020203020204" pitchFamily="34" charset="0"/>
              </a:rPr>
              <a:t>Research Problem</a:t>
            </a:r>
          </a:p>
        </p:txBody>
      </p:sp>
      <p:sp>
        <p:nvSpPr>
          <p:cNvPr id="3" name="Content Placeholder 2">
            <a:extLst>
              <a:ext uri="{FF2B5EF4-FFF2-40B4-BE49-F238E27FC236}">
                <a16:creationId xmlns:a16="http://schemas.microsoft.com/office/drawing/2014/main" id="{9338A5A8-634F-8FA2-0592-B3C36E655E92}"/>
              </a:ext>
            </a:extLst>
          </p:cNvPr>
          <p:cNvSpPr>
            <a:spLocks noGrp="1"/>
          </p:cNvSpPr>
          <p:nvPr>
            <p:ph idx="1"/>
          </p:nvPr>
        </p:nvSpPr>
        <p:spPr>
          <a:xfrm>
            <a:off x="838200" y="1217374"/>
            <a:ext cx="10515600" cy="1324303"/>
          </a:xfrm>
        </p:spPr>
        <p:txBody>
          <a:bodyPr>
            <a:normAutofit/>
          </a:bodyPr>
          <a:lstStyle/>
          <a:p>
            <a:r>
              <a:rPr lang="en-US" sz="2000" dirty="0">
                <a:latin typeface="eurofurence light" panose="020F0302020203020204" pitchFamily="34" charset="0"/>
              </a:rPr>
              <a:t>Place-based changes are increasing, and action plans address only the </a:t>
            </a:r>
            <a:r>
              <a:rPr lang="en-US" sz="2000" dirty="0">
                <a:latin typeface="eurofurence  regular" panose="020F0402020203080204" pitchFamily="34" charset="0"/>
              </a:rPr>
              <a:t>tangible impacts of the events</a:t>
            </a:r>
            <a:r>
              <a:rPr lang="en-US" sz="2000" dirty="0">
                <a:latin typeface="eurofurence light" panose="020F0302020203020204" pitchFamily="34" charset="0"/>
              </a:rPr>
              <a:t>  </a:t>
            </a:r>
          </a:p>
          <a:p>
            <a:r>
              <a:rPr lang="en-US" sz="2000" dirty="0">
                <a:latin typeface="eurofurence light" panose="020F0302020203020204" pitchFamily="34" charset="0"/>
              </a:rPr>
              <a:t>Action plans </a:t>
            </a:r>
            <a:r>
              <a:rPr lang="en-US" sz="2000" dirty="0">
                <a:latin typeface="eurofurence  regular" panose="020F0402020203080204" pitchFamily="34" charset="0"/>
              </a:rPr>
              <a:t>overlook</a:t>
            </a:r>
            <a:r>
              <a:rPr lang="en-US" sz="2000" dirty="0">
                <a:latin typeface="eurofurence light" panose="020F0302020203020204" pitchFamily="34" charset="0"/>
              </a:rPr>
              <a:t> </a:t>
            </a:r>
            <a:r>
              <a:rPr lang="en-US" sz="2000" dirty="0">
                <a:latin typeface="eurofurence  regular" panose="020F0402020203080204" pitchFamily="34" charset="0"/>
              </a:rPr>
              <a:t>people’s relationship with the places </a:t>
            </a:r>
            <a:r>
              <a:rPr lang="en-US" sz="2000" dirty="0">
                <a:latin typeface="eurofurence light" panose="020F0302020203020204" pitchFamily="34" charset="0"/>
              </a:rPr>
              <a:t>and what </a:t>
            </a:r>
            <a:r>
              <a:rPr lang="en-US" sz="2000" dirty="0">
                <a:latin typeface="eurofurence  regular" panose="020F0402020203080204" pitchFamily="34" charset="0"/>
              </a:rPr>
              <a:t>meanings</a:t>
            </a:r>
            <a:r>
              <a:rPr lang="en-US" sz="2000" dirty="0">
                <a:latin typeface="eurofurence light" panose="020F0302020203020204" pitchFamily="34" charset="0"/>
              </a:rPr>
              <a:t> the places hold for them</a:t>
            </a:r>
          </a:p>
        </p:txBody>
      </p:sp>
      <p:cxnSp>
        <p:nvCxnSpPr>
          <p:cNvPr id="5" name="Straight Arrow Connector 4">
            <a:extLst>
              <a:ext uri="{FF2B5EF4-FFF2-40B4-BE49-F238E27FC236}">
                <a16:creationId xmlns:a16="http://schemas.microsoft.com/office/drawing/2014/main" id="{4DB577A5-7E03-4B62-FFFB-6FB667C46F18}"/>
              </a:ext>
            </a:extLst>
          </p:cNvPr>
          <p:cNvCxnSpPr>
            <a:cxnSpLocks/>
          </p:cNvCxnSpPr>
          <p:nvPr/>
        </p:nvCxnSpPr>
        <p:spPr>
          <a:xfrm>
            <a:off x="6096000" y="2390393"/>
            <a:ext cx="0" cy="1324303"/>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1B7D4D4F-7090-9E37-BA13-F4356807B4B1}"/>
              </a:ext>
            </a:extLst>
          </p:cNvPr>
          <p:cNvSpPr txBox="1"/>
          <p:nvPr/>
        </p:nvSpPr>
        <p:spPr>
          <a:xfrm>
            <a:off x="2979754" y="3735335"/>
            <a:ext cx="7672293" cy="369332"/>
          </a:xfrm>
          <a:prstGeom prst="rect">
            <a:avLst/>
          </a:prstGeom>
          <a:noFill/>
        </p:spPr>
        <p:txBody>
          <a:bodyPr wrap="none" rtlCol="0">
            <a:spAutoFit/>
          </a:bodyPr>
          <a:lstStyle/>
          <a:p>
            <a:r>
              <a:rPr lang="en-US" dirty="0">
                <a:latin typeface="eurofurence light" panose="020F0302020203020204" pitchFamily="34" charset="0"/>
              </a:rPr>
              <a:t>Long term </a:t>
            </a:r>
            <a:r>
              <a:rPr lang="en-US" i="1" dirty="0">
                <a:latin typeface="eurofurence light" panose="020F0302020203020204" pitchFamily="34" charset="0"/>
              </a:rPr>
              <a:t>solutions </a:t>
            </a:r>
            <a:r>
              <a:rPr lang="en-US" dirty="0">
                <a:latin typeface="eurofurence light" panose="020F0302020203020204" pitchFamily="34" charset="0"/>
              </a:rPr>
              <a:t>fail as most of overlook addressing </a:t>
            </a:r>
            <a:r>
              <a:rPr lang="en-US" b="1" dirty="0">
                <a:latin typeface="eurofurence light" panose="020F0302020203020204" pitchFamily="34" charset="0"/>
              </a:rPr>
              <a:t>trauma associated with displacement</a:t>
            </a:r>
            <a:endParaRPr lang="en-US" dirty="0">
              <a:latin typeface="eurofurence light" panose="020F0302020203020204" pitchFamily="34" charset="0"/>
            </a:endParaRPr>
          </a:p>
        </p:txBody>
      </p:sp>
      <p:sp>
        <p:nvSpPr>
          <p:cNvPr id="13" name="TextBox 12">
            <a:extLst>
              <a:ext uri="{FF2B5EF4-FFF2-40B4-BE49-F238E27FC236}">
                <a16:creationId xmlns:a16="http://schemas.microsoft.com/office/drawing/2014/main" id="{0A6C4D25-FC25-5AB5-40D2-7CBD3CF176F5}"/>
              </a:ext>
            </a:extLst>
          </p:cNvPr>
          <p:cNvSpPr txBox="1"/>
          <p:nvPr/>
        </p:nvSpPr>
        <p:spPr>
          <a:xfrm>
            <a:off x="4144182" y="5475000"/>
            <a:ext cx="3903633" cy="369332"/>
          </a:xfrm>
          <a:prstGeom prst="rect">
            <a:avLst/>
          </a:prstGeom>
          <a:noFill/>
        </p:spPr>
        <p:txBody>
          <a:bodyPr wrap="none" rtlCol="0">
            <a:spAutoFit/>
          </a:bodyPr>
          <a:lstStyle/>
          <a:p>
            <a:r>
              <a:rPr lang="en-US" dirty="0">
                <a:latin typeface="eurofurence  regular" panose="020F0402020203080204" pitchFamily="34" charset="0"/>
              </a:rPr>
              <a:t>Delay</a:t>
            </a:r>
            <a:r>
              <a:rPr lang="en-US" dirty="0">
                <a:latin typeface="eurofurence light" panose="020F0302020203020204" pitchFamily="34" charset="0"/>
              </a:rPr>
              <a:t> </a:t>
            </a:r>
            <a:r>
              <a:rPr lang="en-US" dirty="0">
                <a:latin typeface="eurofurence  regular" panose="020F0402020203080204" pitchFamily="34" charset="0"/>
              </a:rPr>
              <a:t>in recovery </a:t>
            </a:r>
            <a:r>
              <a:rPr lang="en-US" dirty="0">
                <a:latin typeface="eurofurence light" panose="020F0302020203020204" pitchFamily="34" charset="0"/>
              </a:rPr>
              <a:t>both tangibly and intangibly</a:t>
            </a:r>
          </a:p>
        </p:txBody>
      </p:sp>
      <p:cxnSp>
        <p:nvCxnSpPr>
          <p:cNvPr id="16" name="Straight Arrow Connector 15">
            <a:extLst>
              <a:ext uri="{FF2B5EF4-FFF2-40B4-BE49-F238E27FC236}">
                <a16:creationId xmlns:a16="http://schemas.microsoft.com/office/drawing/2014/main" id="{AF9016D3-3FF5-385A-767B-92CAA6E7084A}"/>
              </a:ext>
            </a:extLst>
          </p:cNvPr>
          <p:cNvCxnSpPr>
            <a:cxnSpLocks/>
          </p:cNvCxnSpPr>
          <p:nvPr/>
        </p:nvCxnSpPr>
        <p:spPr>
          <a:xfrm>
            <a:off x="6095999" y="4127682"/>
            <a:ext cx="0" cy="1324303"/>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4" name="Slide Number Placeholder 3">
            <a:extLst>
              <a:ext uri="{FF2B5EF4-FFF2-40B4-BE49-F238E27FC236}">
                <a16:creationId xmlns:a16="http://schemas.microsoft.com/office/drawing/2014/main" id="{2ABF078D-172F-4FE6-5478-2C37B4439F78}"/>
              </a:ext>
            </a:extLst>
          </p:cNvPr>
          <p:cNvSpPr>
            <a:spLocks noGrp="1"/>
          </p:cNvSpPr>
          <p:nvPr>
            <p:ph type="sldNum" sz="quarter" idx="12"/>
          </p:nvPr>
        </p:nvSpPr>
        <p:spPr/>
        <p:txBody>
          <a:bodyPr/>
          <a:lstStyle/>
          <a:p>
            <a:fld id="{D817D411-3E95-8F4D-A348-7EE3C1DC35CC}" type="slidenum">
              <a:rPr lang="en-US" smtClean="0"/>
              <a:t>7</a:t>
            </a:fld>
            <a:endParaRPr lang="en-US"/>
          </a:p>
        </p:txBody>
      </p:sp>
    </p:spTree>
    <p:extLst>
      <p:ext uri="{BB962C8B-B14F-4D97-AF65-F5344CB8AC3E}">
        <p14:creationId xmlns:p14="http://schemas.microsoft.com/office/powerpoint/2010/main" val="1925330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D3D136D-C2A3-3C99-7E97-A5AA2E674E4E}"/>
              </a:ext>
            </a:extLst>
          </p:cNvPr>
          <p:cNvSpPr>
            <a:spLocks noGrp="1"/>
          </p:cNvSpPr>
          <p:nvPr>
            <p:ph idx="1"/>
          </p:nvPr>
        </p:nvSpPr>
        <p:spPr>
          <a:xfrm>
            <a:off x="838200" y="3109005"/>
            <a:ext cx="10515600" cy="639990"/>
          </a:xfrm>
        </p:spPr>
        <p:txBody>
          <a:bodyPr>
            <a:normAutofit/>
          </a:bodyPr>
          <a:lstStyle/>
          <a:p>
            <a:pPr marL="0" indent="0" algn="ctr">
              <a:buNone/>
            </a:pPr>
            <a:r>
              <a:rPr lang="en-US" sz="3000" dirty="0">
                <a:latin typeface="eurofurence light" panose="020F0302020203020204" pitchFamily="34" charset="0"/>
              </a:rPr>
              <a:t>What happens when solace disappears? How do people recover then?</a:t>
            </a:r>
          </a:p>
        </p:txBody>
      </p:sp>
      <p:sp>
        <p:nvSpPr>
          <p:cNvPr id="8" name="Slide Number Placeholder 7">
            <a:extLst>
              <a:ext uri="{FF2B5EF4-FFF2-40B4-BE49-F238E27FC236}">
                <a16:creationId xmlns:a16="http://schemas.microsoft.com/office/drawing/2014/main" id="{096B0BE2-A377-9210-F2B3-F0CF7FED4D28}"/>
              </a:ext>
            </a:extLst>
          </p:cNvPr>
          <p:cNvSpPr>
            <a:spLocks noGrp="1"/>
          </p:cNvSpPr>
          <p:nvPr>
            <p:ph type="sldNum" sz="quarter" idx="12"/>
          </p:nvPr>
        </p:nvSpPr>
        <p:spPr/>
        <p:txBody>
          <a:bodyPr/>
          <a:lstStyle/>
          <a:p>
            <a:fld id="{EF984BA7-DC65-154C-87C1-1712C84753B4}" type="slidenum">
              <a:rPr lang="en-US" smtClean="0"/>
              <a:t>8</a:t>
            </a:fld>
            <a:endParaRPr lang="en-US"/>
          </a:p>
        </p:txBody>
      </p:sp>
    </p:spTree>
    <p:extLst>
      <p:ext uri="{BB962C8B-B14F-4D97-AF65-F5344CB8AC3E}">
        <p14:creationId xmlns:p14="http://schemas.microsoft.com/office/powerpoint/2010/main" val="3768375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510BAD9-3A1E-97A7-BA2C-66B1D31F1CB4}"/>
              </a:ext>
            </a:extLst>
          </p:cNvPr>
          <p:cNvSpPr>
            <a:spLocks noGrp="1"/>
          </p:cNvSpPr>
          <p:nvPr>
            <p:ph idx="1"/>
          </p:nvPr>
        </p:nvSpPr>
        <p:spPr>
          <a:xfrm>
            <a:off x="242774" y="1078667"/>
            <a:ext cx="10165250" cy="464469"/>
          </a:xfrm>
        </p:spPr>
        <p:txBody>
          <a:bodyPr>
            <a:normAutofit/>
          </a:bodyPr>
          <a:lstStyle/>
          <a:p>
            <a:pPr marL="0" indent="0">
              <a:buNone/>
            </a:pPr>
            <a:r>
              <a:rPr lang="en-US" sz="2000" dirty="0">
                <a:latin typeface="eurofurence light" panose="020F0302020203020204" pitchFamily="34" charset="0"/>
              </a:rPr>
              <a:t>People </a:t>
            </a:r>
            <a:r>
              <a:rPr lang="en-US" sz="2000" dirty="0">
                <a:latin typeface="eurofurence  regular" panose="020F0402020203080204" pitchFamily="34" charset="0"/>
              </a:rPr>
              <a:t>lose access to their everyday urban landscape </a:t>
            </a:r>
            <a:r>
              <a:rPr lang="en-US" sz="2000" dirty="0">
                <a:latin typeface="eurofurence light" panose="020F0302020203020204" pitchFamily="34" charset="0"/>
              </a:rPr>
              <a:t>and forced to </a:t>
            </a:r>
            <a:r>
              <a:rPr lang="en-US" sz="2000" i="1" dirty="0">
                <a:latin typeface="eurofurence light" panose="020F0302020203020204" pitchFamily="34" charset="0"/>
              </a:rPr>
              <a:t>adapt</a:t>
            </a:r>
            <a:r>
              <a:rPr lang="en-US" sz="2000" dirty="0">
                <a:latin typeface="eurofurence light" panose="020F0302020203020204" pitchFamily="34" charset="0"/>
              </a:rPr>
              <a:t> an unfamiliar urban landscape</a:t>
            </a:r>
          </a:p>
          <a:p>
            <a:pPr marL="0" indent="0">
              <a:buNone/>
            </a:pPr>
            <a:endParaRPr lang="en-US" sz="2200" dirty="0">
              <a:latin typeface="eurofurence light" panose="020F0302020203020204" pitchFamily="34" charset="0"/>
            </a:endParaRPr>
          </a:p>
        </p:txBody>
      </p:sp>
      <p:sp>
        <p:nvSpPr>
          <p:cNvPr id="5" name="Title 1">
            <a:extLst>
              <a:ext uri="{FF2B5EF4-FFF2-40B4-BE49-F238E27FC236}">
                <a16:creationId xmlns:a16="http://schemas.microsoft.com/office/drawing/2014/main" id="{BED421CD-368D-F5E5-AE67-9090FF5349C3}"/>
              </a:ext>
            </a:extLst>
          </p:cNvPr>
          <p:cNvSpPr>
            <a:spLocks noGrp="1"/>
          </p:cNvSpPr>
          <p:nvPr>
            <p:ph type="title"/>
          </p:nvPr>
        </p:nvSpPr>
        <p:spPr>
          <a:xfrm>
            <a:off x="242774" y="244617"/>
            <a:ext cx="11295074" cy="706485"/>
          </a:xfrm>
        </p:spPr>
        <p:txBody>
          <a:bodyPr>
            <a:noAutofit/>
          </a:bodyPr>
          <a:lstStyle/>
          <a:p>
            <a:r>
              <a:rPr lang="en-US" sz="3000" dirty="0">
                <a:latin typeface="eurofurence light" panose="020F0302020203020204" pitchFamily="34" charset="0"/>
              </a:rPr>
              <a:t>Urban Landscapes, Place Attachment, and Recovery</a:t>
            </a:r>
          </a:p>
        </p:txBody>
      </p:sp>
      <p:cxnSp>
        <p:nvCxnSpPr>
          <p:cNvPr id="6" name="Straight Arrow Connector 5">
            <a:extLst>
              <a:ext uri="{FF2B5EF4-FFF2-40B4-BE49-F238E27FC236}">
                <a16:creationId xmlns:a16="http://schemas.microsoft.com/office/drawing/2014/main" id="{0301EF3E-CC90-3B4D-52C7-9E8B7A08CEAE}"/>
              </a:ext>
            </a:extLst>
          </p:cNvPr>
          <p:cNvCxnSpPr>
            <a:cxnSpLocks/>
          </p:cNvCxnSpPr>
          <p:nvPr/>
        </p:nvCxnSpPr>
        <p:spPr>
          <a:xfrm>
            <a:off x="4101353" y="1579531"/>
            <a:ext cx="16735" cy="82901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53E248C7-B462-CA5C-DC23-050DB58E37F0}"/>
              </a:ext>
            </a:extLst>
          </p:cNvPr>
          <p:cNvSpPr txBox="1">
            <a:spLocks/>
          </p:cNvSpPr>
          <p:nvPr/>
        </p:nvSpPr>
        <p:spPr>
          <a:xfrm>
            <a:off x="525803" y="2408550"/>
            <a:ext cx="10180938" cy="4644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latin typeface="eurofurence light" panose="020F0302020203020204" pitchFamily="34" charset="0"/>
            </a:endParaRPr>
          </a:p>
        </p:txBody>
      </p:sp>
      <p:sp>
        <p:nvSpPr>
          <p:cNvPr id="8" name="TextBox 7">
            <a:extLst>
              <a:ext uri="{FF2B5EF4-FFF2-40B4-BE49-F238E27FC236}">
                <a16:creationId xmlns:a16="http://schemas.microsoft.com/office/drawing/2014/main" id="{DFA21CA7-6ADE-A633-F6B0-9621A2FAF903}"/>
              </a:ext>
            </a:extLst>
          </p:cNvPr>
          <p:cNvSpPr txBox="1"/>
          <p:nvPr/>
        </p:nvSpPr>
        <p:spPr>
          <a:xfrm>
            <a:off x="4153851" y="1791177"/>
            <a:ext cx="5820577" cy="646331"/>
          </a:xfrm>
          <a:prstGeom prst="rect">
            <a:avLst/>
          </a:prstGeom>
          <a:noFill/>
        </p:spPr>
        <p:txBody>
          <a:bodyPr wrap="square" rtlCol="0">
            <a:spAutoFit/>
          </a:bodyPr>
          <a:lstStyle/>
          <a:p>
            <a:r>
              <a:rPr lang="en-US" dirty="0">
                <a:latin typeface="eurofurence  regular" panose="020F0402020203080204" pitchFamily="34" charset="0"/>
              </a:rPr>
              <a:t>Traumatic exposure to the stressor </a:t>
            </a:r>
            <a:r>
              <a:rPr lang="en-US" dirty="0">
                <a:latin typeface="eurofurence light" panose="020F0302020203020204" pitchFamily="34" charset="0"/>
              </a:rPr>
              <a:t>as they lack access to familiar landscape</a:t>
            </a:r>
            <a:endParaRPr lang="en-US" dirty="0">
              <a:latin typeface="eurofurence  regular" panose="020F0402020203080204" pitchFamily="34" charset="0"/>
            </a:endParaRPr>
          </a:p>
        </p:txBody>
      </p:sp>
      <p:sp>
        <p:nvSpPr>
          <p:cNvPr id="9" name="TextBox 8">
            <a:extLst>
              <a:ext uri="{FF2B5EF4-FFF2-40B4-BE49-F238E27FC236}">
                <a16:creationId xmlns:a16="http://schemas.microsoft.com/office/drawing/2014/main" id="{78F13CBA-EFC5-01E3-CAD8-1EF436E3C5E4}"/>
              </a:ext>
            </a:extLst>
          </p:cNvPr>
          <p:cNvSpPr txBox="1"/>
          <p:nvPr/>
        </p:nvSpPr>
        <p:spPr>
          <a:xfrm>
            <a:off x="242774" y="2408549"/>
            <a:ext cx="11800702" cy="707886"/>
          </a:xfrm>
          <a:prstGeom prst="rect">
            <a:avLst/>
          </a:prstGeom>
          <a:noFill/>
        </p:spPr>
        <p:txBody>
          <a:bodyPr wrap="square" rtlCol="0">
            <a:spAutoFit/>
          </a:bodyPr>
          <a:lstStyle/>
          <a:p>
            <a:r>
              <a:rPr lang="en-US" dirty="0" err="1">
                <a:latin typeface="eurofurence  regular" panose="020F0402020203080204" pitchFamily="34" charset="0"/>
              </a:rPr>
              <a:t>Psychoterratic</a:t>
            </a:r>
            <a:r>
              <a:rPr lang="en-US" dirty="0">
                <a:latin typeface="eurofurence  regular" panose="020F0402020203080204" pitchFamily="34" charset="0"/>
              </a:rPr>
              <a:t> illness </a:t>
            </a:r>
            <a:r>
              <a:rPr lang="en-US" dirty="0">
                <a:latin typeface="eurofurence light" panose="020F0302020203020204" pitchFamily="34" charset="0"/>
              </a:rPr>
              <a:t>when people’s wellbeing is threatened by the </a:t>
            </a:r>
            <a:r>
              <a:rPr lang="en-US" sz="2000" dirty="0">
                <a:latin typeface="eurofurence  regular" panose="020F0402020203080204" pitchFamily="34" charset="0"/>
              </a:rPr>
              <a:t>severing of healthy links between themselves and their home landscape </a:t>
            </a:r>
            <a:r>
              <a:rPr lang="en-US" dirty="0">
                <a:latin typeface="eurofurence light" panose="020F0302020203020204" pitchFamily="34" charset="0"/>
              </a:rPr>
              <a:t>(Albrecht et al., 2007)</a:t>
            </a:r>
          </a:p>
        </p:txBody>
      </p:sp>
      <p:sp>
        <p:nvSpPr>
          <p:cNvPr id="10" name="TextBox 9">
            <a:extLst>
              <a:ext uri="{FF2B5EF4-FFF2-40B4-BE49-F238E27FC236}">
                <a16:creationId xmlns:a16="http://schemas.microsoft.com/office/drawing/2014/main" id="{2B80D051-DB63-F378-930C-1A523D6AEC1B}"/>
              </a:ext>
            </a:extLst>
          </p:cNvPr>
          <p:cNvSpPr txBox="1"/>
          <p:nvPr/>
        </p:nvSpPr>
        <p:spPr>
          <a:xfrm>
            <a:off x="242774" y="3178451"/>
            <a:ext cx="1821974" cy="923330"/>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eurofurence light" panose="020F0302020203020204" pitchFamily="34" charset="0"/>
              </a:rPr>
              <a:t>Longing </a:t>
            </a:r>
          </a:p>
          <a:p>
            <a:pPr marL="285750" indent="-285750">
              <a:buFont typeface="Arial" panose="020B0604020202020204" pitchFamily="34" charset="0"/>
              <a:buChar char="•"/>
            </a:pPr>
            <a:r>
              <a:rPr lang="en-US" dirty="0">
                <a:latin typeface="eurofurence light" panose="020F0302020203020204" pitchFamily="34" charset="0"/>
              </a:rPr>
              <a:t>Homesickness</a:t>
            </a:r>
          </a:p>
          <a:p>
            <a:pPr marL="285750" indent="-285750">
              <a:buFont typeface="Arial" panose="020B0604020202020204" pitchFamily="34" charset="0"/>
              <a:buChar char="•"/>
            </a:pPr>
            <a:r>
              <a:rPr lang="en-US" dirty="0">
                <a:latin typeface="eurofurence light" panose="020F0302020203020204" pitchFamily="34" charset="0"/>
              </a:rPr>
              <a:t>Trauma response </a:t>
            </a:r>
          </a:p>
        </p:txBody>
      </p:sp>
      <p:cxnSp>
        <p:nvCxnSpPr>
          <p:cNvPr id="11" name="Straight Connector 10">
            <a:extLst>
              <a:ext uri="{FF2B5EF4-FFF2-40B4-BE49-F238E27FC236}">
                <a16:creationId xmlns:a16="http://schemas.microsoft.com/office/drawing/2014/main" id="{891BFBA5-D84F-FDFE-744C-D6F59B1A3C84}"/>
              </a:ext>
            </a:extLst>
          </p:cNvPr>
          <p:cNvCxnSpPr/>
          <p:nvPr/>
        </p:nvCxnSpPr>
        <p:spPr>
          <a:xfrm flipV="1">
            <a:off x="2458058" y="3178451"/>
            <a:ext cx="0" cy="92333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BF9A595-79E2-C8D7-0312-83046FBF6DB1}"/>
              </a:ext>
            </a:extLst>
          </p:cNvPr>
          <p:cNvCxnSpPr/>
          <p:nvPr/>
        </p:nvCxnSpPr>
        <p:spPr>
          <a:xfrm>
            <a:off x="2601277" y="3640116"/>
            <a:ext cx="1410159"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FA0466F-7882-7037-B9C0-88F719CC8CC6}"/>
              </a:ext>
            </a:extLst>
          </p:cNvPr>
          <p:cNvSpPr txBox="1"/>
          <p:nvPr/>
        </p:nvSpPr>
        <p:spPr>
          <a:xfrm>
            <a:off x="3923815" y="4397391"/>
            <a:ext cx="6814558" cy="369332"/>
          </a:xfrm>
          <a:prstGeom prst="rect">
            <a:avLst/>
          </a:prstGeom>
          <a:noFill/>
        </p:spPr>
        <p:txBody>
          <a:bodyPr wrap="none" rtlCol="0">
            <a:spAutoFit/>
          </a:bodyPr>
          <a:lstStyle/>
          <a:p>
            <a:r>
              <a:rPr lang="en-US" dirty="0">
                <a:latin typeface="eurofurence  regular" panose="020F0402020203080204" pitchFamily="34" charset="0"/>
              </a:rPr>
              <a:t>Shape</a:t>
            </a:r>
            <a:r>
              <a:rPr lang="en-US" dirty="0">
                <a:latin typeface="eurofurence light" panose="020F0302020203020204" pitchFamily="34" charset="0"/>
              </a:rPr>
              <a:t> people’s </a:t>
            </a:r>
            <a:r>
              <a:rPr lang="en-US" dirty="0">
                <a:latin typeface="eurofurence  regular" panose="020F0402020203080204" pitchFamily="34" charset="0"/>
              </a:rPr>
              <a:t>PA experiences and recovery processes </a:t>
            </a:r>
            <a:r>
              <a:rPr lang="en-US" dirty="0">
                <a:latin typeface="eurofurence light" panose="020F0302020203020204" pitchFamily="34" charset="0"/>
              </a:rPr>
              <a:t>in the arrival destinations</a:t>
            </a:r>
          </a:p>
        </p:txBody>
      </p:sp>
      <p:cxnSp>
        <p:nvCxnSpPr>
          <p:cNvPr id="14" name="Straight Arrow Connector 13">
            <a:extLst>
              <a:ext uri="{FF2B5EF4-FFF2-40B4-BE49-F238E27FC236}">
                <a16:creationId xmlns:a16="http://schemas.microsoft.com/office/drawing/2014/main" id="{ED9137C4-C232-0F7E-84BE-B37755ADBC17}"/>
              </a:ext>
            </a:extLst>
          </p:cNvPr>
          <p:cNvCxnSpPr>
            <a:cxnSpLocks/>
          </p:cNvCxnSpPr>
          <p:nvPr/>
        </p:nvCxnSpPr>
        <p:spPr>
          <a:xfrm>
            <a:off x="6971779" y="4766723"/>
            <a:ext cx="0" cy="45696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F6E20AD-6FA1-4C1C-7795-534952509B45}"/>
              </a:ext>
            </a:extLst>
          </p:cNvPr>
          <p:cNvSpPr txBox="1"/>
          <p:nvPr/>
        </p:nvSpPr>
        <p:spPr>
          <a:xfrm>
            <a:off x="469094" y="5136055"/>
            <a:ext cx="11253811"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eurofurence  regular" panose="020F0402020203080204" pitchFamily="34" charset="0"/>
              </a:rPr>
              <a:t>How do cultural landscapes within urban environments influence the development of place attachment and a sense of home among forcibly displaced individuals, and what are the key factors and mechanisms involved in this process?</a:t>
            </a:r>
          </a:p>
          <a:p>
            <a:pPr marL="285750" indent="-285750">
              <a:buFont typeface="Arial" panose="020B0604020202020204" pitchFamily="34" charset="0"/>
              <a:buChar char="•"/>
            </a:pPr>
            <a:r>
              <a:rPr lang="en-US" dirty="0">
                <a:latin typeface="eurofurence  regular" panose="020F0402020203080204" pitchFamily="34" charset="0"/>
              </a:rPr>
              <a:t>How does access to cultural landmarks, social support networks, and familiar spaces within urban landscapes contribute to the psychological well-being and resilience of forcibly displaced people, and how do these factors interact with their sense of place attachment and feeling at home? </a:t>
            </a:r>
          </a:p>
        </p:txBody>
      </p:sp>
      <p:sp>
        <p:nvSpPr>
          <p:cNvPr id="16" name="TextBox 15">
            <a:extLst>
              <a:ext uri="{FF2B5EF4-FFF2-40B4-BE49-F238E27FC236}">
                <a16:creationId xmlns:a16="http://schemas.microsoft.com/office/drawing/2014/main" id="{1AEFAE67-A9BC-12E7-31FC-2638C5E290D6}"/>
              </a:ext>
            </a:extLst>
          </p:cNvPr>
          <p:cNvSpPr txBox="1"/>
          <p:nvPr/>
        </p:nvSpPr>
        <p:spPr>
          <a:xfrm>
            <a:off x="4011436" y="3486782"/>
            <a:ext cx="6549226" cy="369332"/>
          </a:xfrm>
          <a:prstGeom prst="rect">
            <a:avLst/>
          </a:prstGeom>
          <a:noFill/>
        </p:spPr>
        <p:txBody>
          <a:bodyPr wrap="square" rtlCol="0">
            <a:spAutoFit/>
          </a:bodyPr>
          <a:lstStyle/>
          <a:p>
            <a:r>
              <a:rPr lang="en-US" dirty="0">
                <a:latin typeface="eurofurence light" panose="020F0302020203020204" pitchFamily="34" charset="0"/>
              </a:rPr>
              <a:t>People’s </a:t>
            </a:r>
            <a:r>
              <a:rPr lang="en-US" dirty="0">
                <a:latin typeface="eurofurence  regular" panose="020F0402020203080204" pitchFamily="34" charset="0"/>
              </a:rPr>
              <a:t>place-based experiences </a:t>
            </a:r>
            <a:r>
              <a:rPr lang="en-US" dirty="0">
                <a:latin typeface="eurofurence light" panose="020F0302020203020204" pitchFamily="34" charset="0"/>
              </a:rPr>
              <a:t>and their </a:t>
            </a:r>
            <a:r>
              <a:rPr lang="en-US" dirty="0">
                <a:latin typeface="eurofurence  regular" panose="020F0402020203080204" pitchFamily="34" charset="0"/>
              </a:rPr>
              <a:t>perceptions</a:t>
            </a:r>
            <a:r>
              <a:rPr lang="en-US" dirty="0">
                <a:latin typeface="eurofurence light" panose="020F0302020203020204" pitchFamily="34" charset="0"/>
              </a:rPr>
              <a:t> on the place </a:t>
            </a:r>
            <a:r>
              <a:rPr lang="en-US" dirty="0">
                <a:latin typeface="eurofurence  regular" panose="020F0402020203080204" pitchFamily="34" charset="0"/>
              </a:rPr>
              <a:t>change</a:t>
            </a:r>
          </a:p>
        </p:txBody>
      </p:sp>
      <p:cxnSp>
        <p:nvCxnSpPr>
          <p:cNvPr id="17" name="Straight Arrow Connector 16">
            <a:extLst>
              <a:ext uri="{FF2B5EF4-FFF2-40B4-BE49-F238E27FC236}">
                <a16:creationId xmlns:a16="http://schemas.microsoft.com/office/drawing/2014/main" id="{6EBE6CBA-1CB8-4568-A2D2-09CF73B2AED9}"/>
              </a:ext>
            </a:extLst>
          </p:cNvPr>
          <p:cNvCxnSpPr>
            <a:cxnSpLocks/>
          </p:cNvCxnSpPr>
          <p:nvPr/>
        </p:nvCxnSpPr>
        <p:spPr>
          <a:xfrm>
            <a:off x="6971779" y="3906919"/>
            <a:ext cx="0" cy="38972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Slide Number Placeholder 23">
            <a:extLst>
              <a:ext uri="{FF2B5EF4-FFF2-40B4-BE49-F238E27FC236}">
                <a16:creationId xmlns:a16="http://schemas.microsoft.com/office/drawing/2014/main" id="{C75FD864-6A67-28B7-7D49-565EFE95B273}"/>
              </a:ext>
            </a:extLst>
          </p:cNvPr>
          <p:cNvSpPr>
            <a:spLocks noGrp="1"/>
          </p:cNvSpPr>
          <p:nvPr>
            <p:ph type="sldNum" sz="quarter" idx="12"/>
          </p:nvPr>
        </p:nvSpPr>
        <p:spPr/>
        <p:txBody>
          <a:bodyPr/>
          <a:lstStyle/>
          <a:p>
            <a:fld id="{EF984BA7-DC65-154C-87C1-1712C84753B4}" type="slidenum">
              <a:rPr lang="en-US" smtClean="0"/>
              <a:t>9</a:t>
            </a:fld>
            <a:endParaRPr lang="en-US"/>
          </a:p>
        </p:txBody>
      </p:sp>
    </p:spTree>
    <p:extLst>
      <p:ext uri="{BB962C8B-B14F-4D97-AF65-F5344CB8AC3E}">
        <p14:creationId xmlns:p14="http://schemas.microsoft.com/office/powerpoint/2010/main" val="698577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1821</Words>
  <Application>Microsoft Macintosh PowerPoint</Application>
  <PresentationFormat>Widescreen</PresentationFormat>
  <Paragraphs>130</Paragraphs>
  <Slides>13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eurofurence  regular</vt:lpstr>
      <vt:lpstr>eurofurence light</vt:lpstr>
      <vt:lpstr>Söhne</vt:lpstr>
      <vt:lpstr>Times New Roman</vt:lpstr>
      <vt:lpstr>Office Theme</vt:lpstr>
      <vt:lpstr>Place-Based Trauma and Recovery: Navigating Emotional Landscapes Amidst Sudden Environmental Shifts</vt:lpstr>
      <vt:lpstr>Table of Content</vt:lpstr>
      <vt:lpstr>PowerPoint Presentation</vt:lpstr>
      <vt:lpstr>PowerPoint Presentation</vt:lpstr>
      <vt:lpstr>PowerPoint Presentation</vt:lpstr>
      <vt:lpstr>How do Forced Displacement and Place Attachment (PA) Literatures Approach to the Subject?</vt:lpstr>
      <vt:lpstr>Research Problem</vt:lpstr>
      <vt:lpstr>PowerPoint Presentation</vt:lpstr>
      <vt:lpstr>Urban Landscapes, Place Attachment, and Recovery</vt:lpstr>
      <vt:lpstr>Methods</vt:lpstr>
      <vt:lpstr>Preliminary Results and Future Directions</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Place-Based Trauma and Recovery: Navigating Emotional Landscapes Amidst Sudden Environmental Shifts</dc:title>
  <dc:creator>Tugba Altin</dc:creator>
  <cp:lastModifiedBy>Tugba Altin</cp:lastModifiedBy>
  <cp:revision>4</cp:revision>
  <dcterms:created xsi:type="dcterms:W3CDTF">2023-10-06T10:35:30Z</dcterms:created>
  <dcterms:modified xsi:type="dcterms:W3CDTF">2023-10-06T14:49:05Z</dcterms:modified>
</cp:coreProperties>
</file>