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63" r:id="rId6"/>
    <p:sldId id="286" r:id="rId7"/>
    <p:sldId id="262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84" r:id="rId16"/>
    <p:sldId id="279" r:id="rId17"/>
    <p:sldId id="285" r:id="rId18"/>
    <p:sldId id="281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e Ann Aldridge" initials="RAA" lastIdx="4" clrIdx="0">
    <p:extLst>
      <p:ext uri="{19B8F6BF-5375-455C-9EA6-DF929625EA0E}">
        <p15:presenceInfo xmlns:p15="http://schemas.microsoft.com/office/powerpoint/2012/main" userId="S-1-5-21-1472220659-1464698413-3788999529-2888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6388" autoAdjust="0"/>
  </p:normalViewPr>
  <p:slideViewPr>
    <p:cSldViewPr snapToGrid="0" snapToObjects="1">
      <p:cViewPr varScale="1">
        <p:scale>
          <a:sx n="112" d="100"/>
          <a:sy n="112" d="100"/>
        </p:scale>
        <p:origin x="8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00964-B5C1-374D-8CBD-26DECFC322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08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C895-5309-416C-8580-CB534505B876}" type="datetime1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28D9-D5AC-4221-9B95-93BD7858F644}" type="datetime1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5064-057D-44A7-8A04-F39E25B39297}" type="datetime1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2D03-6F07-49BB-B753-674C4A183EC7}" type="datetime1">
              <a:rPr lang="en-US" smtClean="0"/>
              <a:pPr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64B0-10F1-4BD0-9AC5-A0A654B4885F}" type="datetime1">
              <a:rPr lang="en-US" smtClean="0"/>
              <a:pPr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ar@ucalgary.c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mergencymgmt@ucalgary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3065" y="1936376"/>
            <a:ext cx="57351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Violence on </a:t>
            </a:r>
            <a:r>
              <a:rPr lang="en-US" sz="3600" b="1" dirty="0" smtClean="0"/>
              <a:t>Campus</a:t>
            </a:r>
          </a:p>
          <a:p>
            <a:pPr algn="ctr"/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Prevention &amp; </a:t>
            </a:r>
            <a:r>
              <a:rPr lang="en-US" sz="3600" b="1" dirty="0" smtClean="0"/>
              <a:t>Response</a:t>
            </a:r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respond when police arrive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1312" indent="0">
              <a:buSzPct val="75000"/>
              <a:buNone/>
            </a:pPr>
            <a:r>
              <a:rPr lang="en-US" dirty="0"/>
              <a:t>How to respond</a:t>
            </a:r>
            <a:r>
              <a:rPr lang="en-US" dirty="0" smtClean="0"/>
              <a:t>: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 smtClean="0"/>
              <a:t>Remain </a:t>
            </a:r>
            <a:r>
              <a:rPr lang="en-US" dirty="0"/>
              <a:t>calm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Follow the direction of the police 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Put down any items in your hands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Keep hands visible at all times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Avoid quick movements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Be patient – clearing the area could take a long time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6596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the event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1312" indent="0">
              <a:buSzPct val="75000"/>
              <a:buNone/>
            </a:pPr>
            <a:r>
              <a:rPr lang="en-US" dirty="0" smtClean="0"/>
              <a:t>What you should know post event:</a:t>
            </a:r>
            <a:endParaRPr lang="en-US" b="1" dirty="0" smtClean="0"/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 smtClean="0"/>
              <a:t>Entire </a:t>
            </a:r>
            <a:r>
              <a:rPr lang="en-US" dirty="0"/>
              <a:t>area will be treated as a crime scene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After evacuating you will be directed to or taken to a holding area </a:t>
            </a:r>
            <a:r>
              <a:rPr lang="en-US" dirty="0" smtClean="0"/>
              <a:t>for:</a:t>
            </a:r>
          </a:p>
          <a:p>
            <a:pPr marL="1198562" lvl="1" indent="-457200"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/>
              <a:t>medical care</a:t>
            </a:r>
          </a:p>
          <a:p>
            <a:pPr marL="1198562" lvl="1" indent="-457200"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/>
              <a:t>counseling</a:t>
            </a:r>
            <a:endParaRPr lang="en-US" sz="2600" dirty="0"/>
          </a:p>
          <a:p>
            <a:pPr marL="1198562" lvl="1" indent="-457200">
              <a:buSzPct val="75000"/>
              <a:buFont typeface="Arial" panose="020B0604020202020204" pitchFamily="34" charset="0"/>
              <a:buChar char="•"/>
            </a:pPr>
            <a:r>
              <a:rPr lang="en-US" sz="2800" dirty="0" smtClean="0"/>
              <a:t>interviewing</a:t>
            </a:r>
            <a:endParaRPr lang="en-US" sz="28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4570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1312" indent="0">
              <a:spcAft>
                <a:spcPts val="300"/>
              </a:spcAft>
              <a:buSzPct val="75000"/>
              <a:buNone/>
            </a:pPr>
            <a:r>
              <a:rPr lang="en-US" dirty="0" smtClean="0"/>
              <a:t>You should always:</a:t>
            </a:r>
          </a:p>
          <a:p>
            <a:pPr marL="798512" indent="-457200">
              <a:spcAft>
                <a:spcPts val="3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dirty="0" smtClean="0"/>
              <a:t>Be </a:t>
            </a:r>
            <a:r>
              <a:rPr lang="en-US" dirty="0"/>
              <a:t>aware of your surroundings</a:t>
            </a:r>
          </a:p>
          <a:p>
            <a:pPr marL="798512" indent="-457200">
              <a:spcAft>
                <a:spcPts val="3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Plan </a:t>
            </a:r>
            <a:r>
              <a:rPr lang="en-US" dirty="0" smtClean="0"/>
              <a:t>ahead/share </a:t>
            </a:r>
            <a:r>
              <a:rPr lang="en-US" dirty="0"/>
              <a:t>your plan </a:t>
            </a:r>
          </a:p>
          <a:p>
            <a:pPr marL="798512" indent="-457200">
              <a:spcAft>
                <a:spcPts val="3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Report concerns or incidents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09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Reporting concerns or incidents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341312" lvl="1" indent="0">
              <a:buClr>
                <a:srgbClr val="8B2332"/>
              </a:buClr>
              <a:buSzPct val="100000"/>
              <a:buNone/>
            </a:pPr>
            <a:r>
              <a:rPr lang="en-US" sz="2800" dirty="0" smtClean="0"/>
              <a:t>Report when you see behavior or actions that are:</a:t>
            </a:r>
          </a:p>
          <a:p>
            <a:pPr marL="798512" lvl="1" indent="-457200">
              <a:buClr>
                <a:srgbClr val="8B233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Acting intimidating, threatening or angry</a:t>
            </a:r>
          </a:p>
          <a:p>
            <a:pPr marL="798512" lvl="1" indent="-457200">
              <a:buClr>
                <a:srgbClr val="8B233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Showing </a:t>
            </a:r>
            <a:r>
              <a:rPr lang="en-US" sz="2800" dirty="0"/>
              <a:t>escalating </a:t>
            </a:r>
            <a:r>
              <a:rPr lang="en-US" sz="2800" dirty="0" smtClean="0"/>
              <a:t>panic or severe anxiety</a:t>
            </a:r>
            <a:endParaRPr lang="en-US" sz="2800" dirty="0"/>
          </a:p>
          <a:p>
            <a:pPr marL="798512" lvl="1" indent="-457200">
              <a:buClr>
                <a:srgbClr val="8B233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Disconnecting </a:t>
            </a:r>
            <a:r>
              <a:rPr lang="en-US" sz="2800" dirty="0"/>
              <a:t>from reality – </a:t>
            </a:r>
            <a:r>
              <a:rPr lang="en-US" sz="2800" dirty="0" smtClean="0"/>
              <a:t>bizarre or irrational behavior</a:t>
            </a:r>
            <a:endParaRPr lang="en-US" sz="2800" dirty="0"/>
          </a:p>
          <a:p>
            <a:pPr marL="798512" lvl="1" indent="-457200">
              <a:buClr>
                <a:srgbClr val="8B233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Expressing despair or hopelessness</a:t>
            </a:r>
            <a:endParaRPr lang="en-US" sz="2800" dirty="0"/>
          </a:p>
          <a:p>
            <a:pPr marL="798512" lvl="1" indent="-457200">
              <a:buClr>
                <a:srgbClr val="8B233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 smtClean="0"/>
              <a:t>Planning/sharing about getting revenge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0058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Everyone on campus holds the responsibility for keeping all of us safe. If you are concerned about someone's behavior, please </a:t>
            </a:r>
            <a:r>
              <a:rPr lang="en-US" dirty="0" smtClean="0"/>
              <a:t>call Campus Security at 220-5333.</a:t>
            </a:r>
          </a:p>
          <a:p>
            <a:endParaRPr lang="en-US" dirty="0"/>
          </a:p>
          <a:p>
            <a:r>
              <a:rPr lang="en-US" dirty="0" smtClean="0"/>
              <a:t>Campus Security will ensure that you are connected to the right resources.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40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Support resources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604468"/>
            <a:ext cx="8229600" cy="4966078"/>
          </a:xfrm>
        </p:spPr>
        <p:txBody>
          <a:bodyPr anchor="ctr">
            <a:normAutofit/>
          </a:bodyPr>
          <a:lstStyle/>
          <a:p>
            <a:r>
              <a:rPr lang="en-US" sz="2400" b="1" dirty="0" smtClean="0"/>
              <a:t>Wellness Centre - </a:t>
            </a:r>
            <a:r>
              <a:rPr lang="en-US" sz="2400" b="1" dirty="0" err="1" smtClean="0"/>
              <a:t>MacEwan</a:t>
            </a:r>
            <a:r>
              <a:rPr lang="en-US" sz="2400" b="1" dirty="0" smtClean="0"/>
              <a:t> Student Centre room 370 </a:t>
            </a:r>
            <a:br>
              <a:rPr lang="en-US" sz="2400" b="1" dirty="0" smtClean="0"/>
            </a:br>
            <a:r>
              <a:rPr lang="en-US" sz="2400" dirty="0" smtClean="0"/>
              <a:t>403.210.9355 press option 2 for counselling 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sar@ucalgary.ca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dirty="0" smtClean="0"/>
              <a:t>8:30 </a:t>
            </a:r>
            <a:r>
              <a:rPr lang="en-US" sz="2400" dirty="0"/>
              <a:t>a.m. - 4:30 p.m. Monday to Friday</a:t>
            </a:r>
          </a:p>
          <a:p>
            <a:pPr marL="0" indent="0">
              <a:buNone/>
            </a:pPr>
            <a:endParaRPr lang="en-CA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/>
              <a:t>Distress Centre </a:t>
            </a:r>
            <a:r>
              <a:rPr lang="en-US" sz="2400" dirty="0" smtClean="0"/>
              <a:t>–</a:t>
            </a:r>
            <a:r>
              <a:rPr lang="en-US" sz="2400" b="1" dirty="0" smtClean="0"/>
              <a:t> </a:t>
            </a:r>
            <a:r>
              <a:rPr lang="en-US" sz="2400" dirty="0" smtClean="0"/>
              <a:t>403.266.4357</a:t>
            </a:r>
            <a:r>
              <a:rPr lang="en-US" sz="2400" dirty="0"/>
              <a:t> </a:t>
            </a:r>
            <a:r>
              <a:rPr lang="en-US" sz="2400" dirty="0" smtClean="0"/>
              <a:t>– www.distresscentre.com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err="1" smtClean="0"/>
              <a:t>LifeWorks</a:t>
            </a:r>
            <a:r>
              <a:rPr lang="en-US" sz="2400" dirty="0"/>
              <a:t> </a:t>
            </a:r>
            <a:r>
              <a:rPr lang="en-US" sz="2400" dirty="0" smtClean="0"/>
              <a:t>– Employee </a:t>
            </a:r>
            <a:r>
              <a:rPr lang="en-US" sz="2400" dirty="0"/>
              <a:t>&amp; Family </a:t>
            </a:r>
            <a:r>
              <a:rPr lang="en-US" sz="2400" dirty="0" smtClean="0"/>
              <a:t>Assistance – 1.877.207.8833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City </a:t>
            </a:r>
            <a:r>
              <a:rPr lang="en-US" sz="2400" b="1" dirty="0"/>
              <a:t>of Calgary </a:t>
            </a:r>
            <a:r>
              <a:rPr lang="en-US" sz="2400" dirty="0" smtClean="0"/>
              <a:t>– dial </a:t>
            </a:r>
            <a:r>
              <a:rPr lang="en-US" sz="2400" dirty="0"/>
              <a:t>211 to access a wide range of services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smtClean="0"/>
              <a:t>24 </a:t>
            </a:r>
            <a:r>
              <a:rPr lang="en-US" sz="2400" dirty="0"/>
              <a:t>Hours x 7 Days </a:t>
            </a:r>
            <a:r>
              <a:rPr lang="en-US" sz="2400" dirty="0" smtClean="0"/>
              <a:t>Support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105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1700" dirty="0"/>
          </a:p>
          <a:p>
            <a:pPr marL="0" indent="0" algn="ctr">
              <a:buNone/>
            </a:pPr>
            <a:endParaRPr lang="en-CA" sz="1700" dirty="0"/>
          </a:p>
          <a:p>
            <a:pPr marL="0" indent="0">
              <a:buNone/>
            </a:pPr>
            <a:r>
              <a:rPr lang="en-US" dirty="0"/>
              <a:t>For any questions or concerns regarding this </a:t>
            </a:r>
            <a:r>
              <a:rPr lang="en-US" dirty="0" smtClean="0"/>
              <a:t>presentation, </a:t>
            </a:r>
            <a:r>
              <a:rPr lang="en-US" dirty="0"/>
              <a:t>or any other matter regarding emergency management, please feel free to contact </a:t>
            </a:r>
            <a:r>
              <a:rPr lang="en-US" u="sng" dirty="0">
                <a:hlinkClick r:id="rId2"/>
              </a:rPr>
              <a:t>emergencymgmt@ucalgary.ca</a:t>
            </a:r>
            <a:r>
              <a:rPr lang="en-US" dirty="0"/>
              <a:t>. </a:t>
            </a:r>
            <a:endParaRPr lang="en-CA" dirty="0"/>
          </a:p>
          <a:p>
            <a:pPr marL="0" indent="0">
              <a:buSzPct val="75000"/>
              <a:buNone/>
            </a:pP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7200" y="3079376"/>
            <a:ext cx="8125812" cy="1801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75000"/>
              <a:buFont typeface="Arial"/>
              <a:buNone/>
            </a:pP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982135"/>
            <a:ext cx="8229600" cy="1452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75000"/>
              <a:buFont typeface="Arial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278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Active threat defined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254089"/>
            <a:ext cx="8229600" cy="4966078"/>
          </a:xfrm>
        </p:spPr>
        <p:txBody>
          <a:bodyPr anchor="ctr"/>
          <a:lstStyle/>
          <a:p>
            <a:pPr marL="341312" indent="0">
              <a:buSzPct val="75000"/>
              <a:buNone/>
            </a:pPr>
            <a:r>
              <a:rPr lang="en-US" dirty="0" smtClean="0"/>
              <a:t>An active threat can be defined as: 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person whose immediate activity can cause death and/or serious injury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An active threat can involve a firearm or another weapon</a:t>
            </a:r>
          </a:p>
          <a:p>
            <a:pPr marL="341312" indent="0">
              <a:buSzPct val="7500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active shooter is an active threat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753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UC Emergency app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36589"/>
            <a:ext cx="8229600" cy="3664975"/>
          </a:xfrm>
        </p:spPr>
        <p:txBody>
          <a:bodyPr anchor="ctr">
            <a:normAutofit fontScale="92500" lnSpcReduction="20000"/>
          </a:bodyPr>
          <a:lstStyle/>
          <a:p>
            <a:pPr marL="341312" indent="0">
              <a:buSzPct val="75000"/>
              <a:buNone/>
            </a:pPr>
            <a:endParaRPr lang="en-US" sz="2100" dirty="0" smtClean="0"/>
          </a:p>
          <a:p>
            <a:pPr marL="341312" indent="0">
              <a:buSzPct val="75000"/>
              <a:buNone/>
            </a:pPr>
            <a:endParaRPr lang="en-US" sz="2100" dirty="0"/>
          </a:p>
          <a:p>
            <a:pPr marL="341312" indent="0">
              <a:buSzPct val="75000"/>
              <a:buNone/>
            </a:pPr>
            <a:endParaRPr lang="en-US" sz="3000" dirty="0" smtClean="0"/>
          </a:p>
          <a:p>
            <a:pPr marL="341312" indent="0">
              <a:buSzPct val="75000"/>
              <a:buNone/>
            </a:pPr>
            <a:r>
              <a:rPr lang="en-US" dirty="0" smtClean="0"/>
              <a:t>The UC Emergency app delivers alerts and updates that can save lives and prevent injury. The app is one part of the university’s emergency management plan and a big part of creating a safe and healthy living and learning environment for everyone on campus. For more information and to get the app today, visit ucalgary.ca/</a:t>
            </a:r>
            <a:r>
              <a:rPr lang="en-US" dirty="0" err="1" smtClean="0"/>
              <a:t>emergencyapp</a:t>
            </a:r>
            <a:r>
              <a:rPr lang="en-US" dirty="0" smtClean="0"/>
              <a:t>.</a:t>
            </a:r>
            <a:endParaRPr lang="en-CA" sz="2400" dirty="0" smtClean="0"/>
          </a:p>
          <a:p>
            <a:pPr marL="341312" indent="0">
              <a:buSzPct val="75000"/>
              <a:buNone/>
            </a:pPr>
            <a:endParaRPr lang="en-CA" sz="2400" dirty="0"/>
          </a:p>
          <a:p>
            <a:pPr marL="341312" indent="0">
              <a:buSzPct val="75000"/>
              <a:buNone/>
            </a:pPr>
            <a:endParaRPr lang="en-CA" sz="2400" dirty="0"/>
          </a:p>
          <a:p>
            <a:pPr marL="855662" indent="-514350">
              <a:buSzPct val="75000"/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806" y="4504822"/>
            <a:ext cx="49911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318" y="59823"/>
            <a:ext cx="7346763" cy="793750"/>
          </a:xfrm>
        </p:spPr>
        <p:txBody>
          <a:bodyPr/>
          <a:lstStyle/>
          <a:p>
            <a:r>
              <a:rPr lang="en-CA" dirty="0" smtClean="0"/>
              <a:t>Being prepared to respond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1312" indent="0">
              <a:buSzPct val="75000"/>
              <a:buNone/>
            </a:pPr>
            <a:r>
              <a:rPr lang="en-US" dirty="0"/>
              <a:t>Important considerations</a:t>
            </a:r>
            <a:r>
              <a:rPr lang="en-US" dirty="0" smtClean="0"/>
              <a:t>: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 smtClean="0"/>
              <a:t>Most </a:t>
            </a:r>
            <a:r>
              <a:rPr lang="en-US" dirty="0"/>
              <a:t>incidents are over within minutes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 smtClean="0"/>
              <a:t>They are </a:t>
            </a:r>
            <a:r>
              <a:rPr lang="en-US" dirty="0"/>
              <a:t>u</a:t>
            </a:r>
            <a:r>
              <a:rPr lang="en-US" dirty="0" smtClean="0"/>
              <a:t>npredictable </a:t>
            </a:r>
            <a:r>
              <a:rPr lang="en-US" dirty="0"/>
              <a:t>and evolve quickly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b="1" u="sng" dirty="0"/>
              <a:t>Everyone</a:t>
            </a:r>
            <a:r>
              <a:rPr lang="en-US" dirty="0"/>
              <a:t> must know what to do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 smtClean="0"/>
              <a:t>You must </a:t>
            </a:r>
            <a:r>
              <a:rPr lang="en-US" b="1" dirty="0" smtClean="0"/>
              <a:t>scan</a:t>
            </a:r>
            <a:r>
              <a:rPr lang="en-US" b="1" dirty="0"/>
              <a:t>, assess </a:t>
            </a:r>
            <a:r>
              <a:rPr lang="en-US" dirty="0"/>
              <a:t>and </a:t>
            </a:r>
            <a:r>
              <a:rPr lang="en-US" b="1" dirty="0"/>
              <a:t>act </a:t>
            </a:r>
            <a:r>
              <a:rPr lang="en-US" dirty="0"/>
              <a:t>quickly</a:t>
            </a:r>
          </a:p>
          <a:p>
            <a:pPr marL="798512" indent="-457200">
              <a:buSzPct val="75000"/>
              <a:buFont typeface="Arial" panose="020B0604020202020204" pitchFamily="34" charset="0"/>
              <a:buChar char="•"/>
            </a:pPr>
            <a:r>
              <a:rPr lang="en-US" dirty="0"/>
              <a:t>Your actions will influence others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38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Active threat response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Run – </a:t>
            </a:r>
            <a:r>
              <a:rPr lang="en-US" sz="4800" b="1" dirty="0">
                <a:solidFill>
                  <a:srgbClr val="FF0000"/>
                </a:solidFill>
              </a:rPr>
              <a:t>Hide – Fight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64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798512" lvl="2" indent="-457200" algn="ctr">
              <a:buClr>
                <a:srgbClr val="8B2332"/>
              </a:buClr>
              <a:buSzPct val="75000"/>
              <a:buNone/>
            </a:pPr>
            <a:r>
              <a:rPr lang="en-US" sz="3200" u="sng" dirty="0" smtClean="0">
                <a:solidFill>
                  <a:srgbClr val="FF0000"/>
                </a:solidFill>
                <a:latin typeface="Arial Black" pitchFamily="34" charset="0"/>
              </a:rPr>
              <a:t>RUN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 smtClean="0"/>
              <a:t>Take </a:t>
            </a:r>
            <a:r>
              <a:rPr lang="en-US" sz="2800" dirty="0"/>
              <a:t>a safe </a:t>
            </a:r>
            <a:r>
              <a:rPr lang="en-US" sz="2800" dirty="0" smtClean="0"/>
              <a:t>assessable </a:t>
            </a:r>
            <a:r>
              <a:rPr lang="en-US" sz="2800" dirty="0"/>
              <a:t>escape path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Leave belongings behind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Help others escape, if possible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Follow police instructions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Do not stop to move wounded people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Call 911 when you are safe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Warn others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679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037" y="1"/>
            <a:ext cx="7313076" cy="793750"/>
          </a:xfrm>
        </p:spPr>
        <p:txBody>
          <a:bodyPr/>
          <a:lstStyle/>
          <a:p>
            <a:r>
              <a:rPr lang="en-CA" dirty="0" smtClean="0"/>
              <a:t>HIDE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798512" lvl="2" indent="-457200" algn="ctr">
              <a:buClr>
                <a:srgbClr val="8B2332"/>
              </a:buClr>
              <a:buSzPct val="75000"/>
              <a:buNone/>
            </a:pPr>
            <a:r>
              <a:rPr lang="en-US" sz="3200" u="sng" dirty="0" smtClean="0">
                <a:solidFill>
                  <a:srgbClr val="FF0000"/>
                </a:solidFill>
                <a:latin typeface="Arial Black" pitchFamily="34" charset="0"/>
              </a:rPr>
              <a:t>HIDE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 smtClean="0"/>
              <a:t>Lock </a:t>
            </a:r>
            <a:r>
              <a:rPr lang="en-US" sz="2800" dirty="0"/>
              <a:t>and barricade your hiding place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Turn off lights, close blinds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Stay out of the shooter’s view and line of fire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Silence your cell phone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Remain calm and quiet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Do not respond to </a:t>
            </a:r>
            <a:r>
              <a:rPr lang="en-US" sz="2800" u="sng" dirty="0"/>
              <a:t>anyone</a:t>
            </a:r>
            <a:r>
              <a:rPr lang="en-US" sz="2800" dirty="0"/>
              <a:t> at the door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If the fire alarm sounds, do not leave your hiding place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527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SzPct val="75000"/>
              <a:buNone/>
            </a:pPr>
            <a:r>
              <a:rPr lang="en-US" sz="3200" u="sng" dirty="0" smtClean="0">
                <a:solidFill>
                  <a:srgbClr val="FF0000"/>
                </a:solidFill>
                <a:latin typeface="Arial Black" pitchFamily="34" charset="0"/>
              </a:rPr>
              <a:t>FIGHT</a:t>
            </a:r>
          </a:p>
          <a:p>
            <a:pPr marL="0" indent="0">
              <a:buSzPct val="75000"/>
              <a:buNone/>
            </a:pPr>
            <a:r>
              <a:rPr lang="en-US" b="1" i="1" dirty="0" smtClean="0"/>
              <a:t>				As </a:t>
            </a:r>
            <a:r>
              <a:rPr lang="en-US" b="1" i="1" dirty="0"/>
              <a:t>a last resort, fight for your life</a:t>
            </a:r>
            <a:r>
              <a:rPr lang="en-US" b="1" i="1" dirty="0" smtClean="0"/>
              <a:t>.</a:t>
            </a:r>
            <a:endParaRPr lang="en-US" sz="2600" b="1" dirty="0"/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Act as aggressively as possible against him/her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Throw items and improvise weapons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Commit to your actions</a:t>
            </a:r>
          </a:p>
          <a:p>
            <a:pPr marL="798512" lvl="2" indent="-457200">
              <a:buClr>
                <a:srgbClr val="8B2332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800" dirty="0"/>
              <a:t>Stop the threat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475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Understand police response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190584" y="1466274"/>
            <a:ext cx="60820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8512" indent="-457200">
              <a:spcAft>
                <a:spcPts val="900"/>
              </a:spcAft>
              <a:buClr>
                <a:srgbClr val="FF0000"/>
              </a:buClr>
              <a:buSzPct val="75000"/>
            </a:pPr>
            <a:r>
              <a:rPr lang="en-US" sz="2200" dirty="0" smtClean="0"/>
              <a:t>Upon arrival, the initial police responders </a:t>
            </a:r>
            <a:r>
              <a:rPr lang="en-US" sz="2200" i="1" dirty="0" smtClean="0"/>
              <a:t>will</a:t>
            </a:r>
            <a:r>
              <a:rPr lang="en-US" sz="2200" dirty="0" smtClean="0"/>
              <a:t>:</a:t>
            </a:r>
          </a:p>
          <a:p>
            <a:pPr marL="798512" indent="-457200">
              <a:spcAft>
                <a:spcPts val="900"/>
              </a:spcAft>
              <a:buClr>
                <a:srgbClr val="FF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200" dirty="0" smtClean="0"/>
              <a:t>Locate </a:t>
            </a:r>
            <a:r>
              <a:rPr lang="en-US" sz="2200" dirty="0"/>
              <a:t>the threat</a:t>
            </a:r>
          </a:p>
          <a:p>
            <a:pPr marL="798512" indent="-457200">
              <a:spcAft>
                <a:spcPts val="900"/>
              </a:spcAft>
              <a:buClr>
                <a:srgbClr val="FF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200" dirty="0"/>
              <a:t>Stop the threat</a:t>
            </a:r>
          </a:p>
          <a:p>
            <a:pPr marL="798512" indent="-457200">
              <a:spcAft>
                <a:spcPts val="900"/>
              </a:spcAft>
              <a:buClr>
                <a:srgbClr val="FF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200" dirty="0"/>
              <a:t>Pass by victims</a:t>
            </a:r>
          </a:p>
          <a:p>
            <a:pPr marL="798512" indent="-457200">
              <a:spcAft>
                <a:spcPts val="900"/>
              </a:spcAft>
              <a:buClr>
                <a:srgbClr val="FF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200" dirty="0"/>
              <a:t>Secure the scene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3309" y="3959978"/>
            <a:ext cx="608202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8512" indent="-457200">
              <a:spcAft>
                <a:spcPts val="900"/>
              </a:spcAft>
              <a:buClr>
                <a:srgbClr val="FF0000"/>
              </a:buClr>
              <a:buSzPct val="75000"/>
            </a:pPr>
            <a:r>
              <a:rPr lang="en-US" sz="2200" dirty="0" smtClean="0"/>
              <a:t>Initial police responders </a:t>
            </a:r>
            <a:r>
              <a:rPr lang="en-US" sz="2200" i="1" dirty="0" smtClean="0"/>
              <a:t>will not</a:t>
            </a:r>
            <a:r>
              <a:rPr lang="en-US" sz="2200" dirty="0" smtClean="0"/>
              <a:t>:</a:t>
            </a:r>
            <a:endParaRPr lang="en-US" sz="2200" dirty="0"/>
          </a:p>
          <a:p>
            <a:pPr marL="798512" indent="-457200">
              <a:spcAft>
                <a:spcPts val="900"/>
              </a:spcAft>
              <a:buClr>
                <a:srgbClr val="FF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200" dirty="0" smtClean="0"/>
              <a:t>Render medical assistance to victims</a:t>
            </a:r>
          </a:p>
          <a:p>
            <a:pPr marL="798512" indent="-457200">
              <a:spcAft>
                <a:spcPts val="900"/>
              </a:spcAft>
              <a:buClr>
                <a:srgbClr val="FF000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200" dirty="0" smtClean="0"/>
              <a:t>Answer question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8937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F63062D405C42B825211003E65501" ma:contentTypeVersion="0" ma:contentTypeDescription="Create a new document." ma:contentTypeScope="" ma:versionID="0ed5d2374e4c4da0eca17dd7b830b63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8F82E04-2FF7-4743-B2AB-35EC47A720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CFF35C-C91C-4451-9957-CA68A8F2B811}">
  <ds:schemaRefs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099DA1D-2EAD-41EC-8720-4F31784B29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13335</TotalTime>
  <Words>489</Words>
  <Application>Microsoft Office PowerPoint</Application>
  <PresentationFormat>On-screen Show (4:3)</PresentationFormat>
  <Paragraphs>101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Courier New</vt:lpstr>
      <vt:lpstr>Wingdings</vt:lpstr>
      <vt:lpstr>Office Theme</vt:lpstr>
      <vt:lpstr>PowerPoint Presentation</vt:lpstr>
      <vt:lpstr>Active threat defined</vt:lpstr>
      <vt:lpstr>UC Emergency app</vt:lpstr>
      <vt:lpstr>Being prepared to respond</vt:lpstr>
      <vt:lpstr>Active threat response</vt:lpstr>
      <vt:lpstr>RUN</vt:lpstr>
      <vt:lpstr>HIDE</vt:lpstr>
      <vt:lpstr>FIGHT</vt:lpstr>
      <vt:lpstr>Understand police response</vt:lpstr>
      <vt:lpstr>How to respond when police arrive</vt:lpstr>
      <vt:lpstr>After the event</vt:lpstr>
      <vt:lpstr>Summary</vt:lpstr>
      <vt:lpstr>Reporting concerns or incidents</vt:lpstr>
      <vt:lpstr>PowerPoint Presentation</vt:lpstr>
      <vt:lpstr>Support resources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Clara Clorey</cp:lastModifiedBy>
  <cp:revision>262</cp:revision>
  <dcterms:created xsi:type="dcterms:W3CDTF">2013-07-31T17:26:06Z</dcterms:created>
  <dcterms:modified xsi:type="dcterms:W3CDTF">2015-08-27T19:19:49Z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0x0101003B1F63062D405C42B825211003E65501</vt:lpwstr>
  </property>
</Properties>
</file>