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031"/>
    <a:srgbClr val="ED590A"/>
    <a:srgbClr val="DC2629"/>
    <a:srgbClr val="D22724"/>
    <a:srgbClr val="DF3B51"/>
    <a:srgbClr val="FFCD00"/>
    <a:srgbClr val="E32726"/>
    <a:srgbClr val="D60057"/>
    <a:srgbClr val="8B857B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47"/>
  </p:normalViewPr>
  <p:slideViewPr>
    <p:cSldViewPr snapToGrid="0" snapToObjects="1" showGuides="1">
      <p:cViewPr varScale="1">
        <p:scale>
          <a:sx n="115" d="100"/>
          <a:sy n="115" d="100"/>
        </p:scale>
        <p:origin x="1416" y="108"/>
      </p:cViewPr>
      <p:guideLst>
        <p:guide orient="horz" pos="417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2CACE1-0839-DD4E-8A8D-815B08AED9A4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B58301-8E47-694C-884E-80E9D5260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2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58301-8E47-694C-884E-80E9D5260C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319" y="1439563"/>
            <a:ext cx="6357551" cy="215689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600"/>
              </a:lnSpc>
              <a:defRPr sz="44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3319" y="3608817"/>
            <a:ext cx="6357551" cy="72840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3665EAFC-1584-534F-94A0-E401762A18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23319" y="4349578"/>
            <a:ext cx="5690287" cy="147446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Presenter’s title / additional designations</a:t>
            </a:r>
            <a:br>
              <a:rPr lang="en-US" dirty="0"/>
            </a:br>
            <a:r>
              <a:rPr lang="en-US" dirty="0"/>
              <a:t>Faculty of / Department of / additional designations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9C5AE50E-BB67-BE4C-B639-5B1F6E7798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23319" y="5836399"/>
            <a:ext cx="5690287" cy="521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94642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693" y="284199"/>
            <a:ext cx="7347637" cy="98854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400"/>
              </a:lnSpc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8814" y="6449026"/>
            <a:ext cx="2057400" cy="24833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CC87759-9B3E-7B4A-8AC8-00BB92888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92" y="1643448"/>
            <a:ext cx="8432457" cy="4479325"/>
          </a:xfrm>
          <a:prstGeom prst="rect">
            <a:avLst/>
          </a:prstGeom>
        </p:spPr>
        <p:txBody>
          <a:bodyPr/>
          <a:lstStyle>
            <a:lvl1pPr>
              <a:buClr>
                <a:srgbClr val="E32726"/>
              </a:buClr>
              <a:defRPr sz="2800"/>
            </a:lvl1pPr>
            <a:lvl2pPr>
              <a:buClr>
                <a:srgbClr val="FBB031"/>
              </a:buClr>
              <a:defRPr sz="2400"/>
            </a:lvl2pPr>
            <a:lvl3pPr>
              <a:buClr>
                <a:srgbClr val="8B857B"/>
              </a:buClr>
              <a:defRPr sz="2000"/>
            </a:lvl3pPr>
            <a:lvl4pPr>
              <a:buClr>
                <a:schemeClr val="accent3"/>
              </a:buClr>
              <a:defRPr sz="1800"/>
            </a:lvl4pPr>
            <a:lvl5pPr>
              <a:buClr>
                <a:schemeClr val="accent1"/>
              </a:buCl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32224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555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hoto wit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EED04D62-3AA9-214D-8928-EF6811EB93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6684" y="1775596"/>
            <a:ext cx="3149515" cy="4170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58C75E1-5E7E-BA4A-A06F-8AB20CB5F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2189" y="1775595"/>
            <a:ext cx="4195119" cy="4170577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800"/>
            </a:lvl1pPr>
            <a:lvl2pPr>
              <a:buClr>
                <a:srgbClr val="FBB031"/>
              </a:buClr>
              <a:defRPr sz="2400"/>
            </a:lvl2pPr>
            <a:lvl3pPr>
              <a:buClr>
                <a:srgbClr val="8B857B"/>
              </a:buClr>
              <a:defRPr sz="2000"/>
            </a:lvl3pPr>
            <a:lvl4pPr>
              <a:buClr>
                <a:schemeClr val="accent3"/>
              </a:buClr>
              <a:defRPr sz="1800"/>
            </a:lvl4pPr>
            <a:lvl5pPr>
              <a:buClr>
                <a:schemeClr val="accent1"/>
              </a:buCl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BE65C4-B259-0848-8C28-01D941C52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93" y="284199"/>
            <a:ext cx="7347637" cy="98854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400"/>
              </a:lnSpc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0F2D80D-ADC6-7F46-9D4B-257CF34D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8814" y="6449026"/>
            <a:ext cx="2057400" cy="24833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7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 wit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D3CB8C31-17B9-D04A-AD0C-9EE4B3540B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7039" y="1766452"/>
            <a:ext cx="3012030" cy="16810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07E1D0-04A0-F646-9FDF-EA299EBA3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39" y="3739103"/>
            <a:ext cx="3012030" cy="2167427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rgbClr val="FBB031"/>
              </a:buClr>
              <a:defRPr sz="1800"/>
            </a:lvl2pPr>
            <a:lvl3pPr>
              <a:buClr>
                <a:srgbClr val="8B857B"/>
              </a:buClr>
              <a:defRPr sz="1600"/>
            </a:lvl3pPr>
            <a:lvl4pPr>
              <a:buClr>
                <a:schemeClr val="accent3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F9D265-5699-C74F-8BA7-F087707447AE}"/>
              </a:ext>
            </a:extLst>
          </p:cNvPr>
          <p:cNvCxnSpPr/>
          <p:nvPr userDrawn="1"/>
        </p:nvCxnSpPr>
        <p:spPr>
          <a:xfrm>
            <a:off x="4572000" y="1551313"/>
            <a:ext cx="0" cy="465342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FE44C8FA-770D-1046-9E87-57D9D7082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64932" y="1766452"/>
            <a:ext cx="3012030" cy="16810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B6D65A2-63E1-BB4F-8662-202C2AF5B86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64932" y="3739103"/>
            <a:ext cx="3012030" cy="2167427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rgbClr val="FBB031"/>
              </a:buClr>
              <a:defRPr sz="1800"/>
            </a:lvl2pPr>
            <a:lvl3pPr>
              <a:buClr>
                <a:srgbClr val="8B857B"/>
              </a:buClr>
              <a:defRPr sz="1600"/>
            </a:lvl3pPr>
            <a:lvl4pPr>
              <a:buClr>
                <a:schemeClr val="accent3"/>
              </a:buClr>
              <a:defRPr sz="14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6F9B76C-5DA8-FB4F-BE8E-C02B3725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93" y="284199"/>
            <a:ext cx="7347637" cy="98854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3400"/>
              </a:lnSpc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A1398E-8F6A-A34B-AD16-2F964A5E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68814" y="6449026"/>
            <a:ext cx="2057400" cy="24833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5C35FCF4-C3EF-BD43-82E0-05BC237DAD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96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7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DC09A30-2DEC-8049-A594-3E394E6318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23320" y="1705232"/>
            <a:ext cx="6981566" cy="4528752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ts val="5400"/>
              </a:lnSpc>
              <a:spcBef>
                <a:spcPts val="0"/>
              </a:spcBef>
              <a:buNone/>
              <a:defRPr sz="5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This slide is for one big, bold statement. Bullet points can’t compete! </a:t>
            </a:r>
          </a:p>
        </p:txBody>
      </p:sp>
    </p:spTree>
    <p:extLst>
      <p:ext uri="{BB962C8B-B14F-4D97-AF65-F5344CB8AC3E}">
        <p14:creationId xmlns:p14="http://schemas.microsoft.com/office/powerpoint/2010/main" val="176466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35676" y="1723767"/>
            <a:ext cx="6858000" cy="1718234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800"/>
              </a:lnSpc>
              <a:defRPr sz="36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Thank you for attending!</a:t>
            </a:r>
            <a:br>
              <a:rPr lang="en-US" dirty="0"/>
            </a:br>
            <a:r>
              <a:rPr lang="en-US" dirty="0"/>
              <a:t>and/or other concluding message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5675" y="3454357"/>
            <a:ext cx="6858000" cy="87773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For more information go to </a:t>
            </a:r>
            <a:r>
              <a:rPr lang="en-US" dirty="0" err="1"/>
              <a:t>ucalgary.ca</a:t>
            </a:r>
            <a:r>
              <a:rPr lang="en-US" dirty="0"/>
              <a:t>/</a:t>
            </a:r>
            <a:r>
              <a:rPr lang="en-US" dirty="0" err="1"/>
              <a:t>webaddress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3665EAFC-1584-534F-94A0-E401762A18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5675" y="4856206"/>
            <a:ext cx="5690287" cy="1233507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 err="1"/>
              <a:t>presentersemail@ucalgary.ca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Phone number / Twitter handle / additional contact info</a:t>
            </a:r>
          </a:p>
        </p:txBody>
      </p:sp>
    </p:spTree>
    <p:extLst>
      <p:ext uri="{BB962C8B-B14F-4D97-AF65-F5344CB8AC3E}">
        <p14:creationId xmlns:p14="http://schemas.microsoft.com/office/powerpoint/2010/main" val="95611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00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1D88B86-0DDE-C446-9AA4-009843036656}"/>
              </a:ext>
            </a:extLst>
          </p:cNvPr>
          <p:cNvSpPr txBox="1">
            <a:spLocks/>
          </p:cNvSpPr>
          <p:nvPr/>
        </p:nvSpPr>
        <p:spPr>
          <a:xfrm>
            <a:off x="240124" y="202587"/>
            <a:ext cx="7829456" cy="51586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ED590A"/>
                </a:solidFill>
              </a:rPr>
              <a:t>Hazard </a:t>
            </a:r>
            <a:r>
              <a:rPr lang="en-US" sz="2800" dirty="0" smtClean="0">
                <a:solidFill>
                  <a:srgbClr val="ED590A"/>
                </a:solidFill>
              </a:rPr>
              <a:t>Alert:  Back Strain Injuries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BE352C4-0B4E-B545-9CE1-A5AD5DC97442}"/>
              </a:ext>
            </a:extLst>
          </p:cNvPr>
          <p:cNvSpPr txBox="1">
            <a:spLocks/>
          </p:cNvSpPr>
          <p:nvPr/>
        </p:nvSpPr>
        <p:spPr>
          <a:xfrm>
            <a:off x="393192" y="982580"/>
            <a:ext cx="3957365" cy="2315929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32726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BB03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B857B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DC2629"/>
                </a:solidFill>
              </a:rPr>
              <a:t>Incident Summaries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Back injuries were sustained resulting in lost time injuries when employees were carrying out the following activities:</a:t>
            </a: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rgbClr val="DC2629"/>
              </a:solidFill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lifting </a:t>
            </a:r>
            <a:r>
              <a:rPr lang="en-US" sz="1200" dirty="0">
                <a:solidFill>
                  <a:schemeClr val="tx1"/>
                </a:solidFill>
              </a:rPr>
              <a:t>a compressor to place it onto an adjustable height </a:t>
            </a:r>
            <a:r>
              <a:rPr lang="en-US" sz="1200" dirty="0" smtClean="0">
                <a:solidFill>
                  <a:schemeClr val="tx1"/>
                </a:solidFill>
              </a:rPr>
              <a:t>cart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lifting </a:t>
            </a:r>
            <a:r>
              <a:rPr lang="en-US" sz="1200" dirty="0">
                <a:solidFill>
                  <a:schemeClr val="tx1"/>
                </a:solidFill>
              </a:rPr>
              <a:t>heavy waste bags above shoulder height into garbage bins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Working outside the scope </a:t>
            </a:r>
            <a:r>
              <a:rPr lang="en-US" sz="1200" dirty="0">
                <a:solidFill>
                  <a:schemeClr val="tx1"/>
                </a:solidFill>
              </a:rPr>
              <a:t>of regular job </a:t>
            </a:r>
            <a:r>
              <a:rPr lang="en-US" sz="1200" dirty="0" smtClean="0">
                <a:solidFill>
                  <a:schemeClr val="tx1"/>
                </a:solidFill>
              </a:rPr>
              <a:t>duties by moving furniture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047" y="536344"/>
            <a:ext cx="753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Intended audience: All Employees</a:t>
            </a:r>
            <a:endParaRPr lang="en-US" sz="1600" dirty="0">
              <a:solidFill>
                <a:srgbClr val="ED590A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0558" y="982664"/>
            <a:ext cx="4424165" cy="1446550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DC2629"/>
                </a:solidFill>
              </a:rPr>
              <a:t>Investigation Findings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Hazard Assessment Control Form (HACF) did </a:t>
            </a:r>
            <a:r>
              <a:rPr lang="en-US" sz="1200" dirty="0">
                <a:solidFill>
                  <a:schemeClr val="tx1"/>
                </a:solidFill>
              </a:rPr>
              <a:t>not identify </a:t>
            </a:r>
            <a:r>
              <a:rPr lang="en-US" sz="1200" dirty="0" smtClean="0">
                <a:solidFill>
                  <a:schemeClr val="tx1"/>
                </a:solidFill>
              </a:rPr>
              <a:t>“material handling” as a task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The Safe Lifting Training online course was not completed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Improper body mechanics were employed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Employees lifted loads too heavy for their physical capabilities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Task was not part of regular job duties</a:t>
            </a:r>
            <a:endParaRPr lang="en-US" sz="1200" b="1" dirty="0" smtClean="0">
              <a:solidFill>
                <a:srgbClr val="DC262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0558" y="2462617"/>
            <a:ext cx="4424165" cy="1238801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DC2629"/>
                </a:solidFill>
              </a:rPr>
              <a:t>Actions Taken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HACFs reviewed and updated to ensure </a:t>
            </a:r>
            <a:r>
              <a:rPr lang="en-US" sz="1200" dirty="0">
                <a:solidFill>
                  <a:schemeClr val="tx1"/>
                </a:solidFill>
              </a:rPr>
              <a:t>all tasks, hazards, and controls have been identified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Communications regarding importance of pausing to assess the task and asking for assistance to lift heavy or awkward loads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solidFill>
                <a:srgbClr val="DC262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191" y="3331912"/>
            <a:ext cx="3957366" cy="2749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 rot="19954689">
            <a:off x="877824" y="412394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PHOTO</a:t>
            </a:r>
            <a:endParaRPr lang="en-CA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82" y="3596044"/>
            <a:ext cx="3367278" cy="222143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60984" y="3734821"/>
            <a:ext cx="4413739" cy="21621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DC2629"/>
                </a:solidFill>
              </a:rPr>
              <a:t>Key Takeaways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Ensure HACFs are updated and include all hazards and appropriate controls.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If you are lifting, carrying, pushing, pulling items as part of your regular job take the Safe Lifting Training course through ELM and use proper body mechanics.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Before lifting something, pause and decide if you can lift and move the item safely — ask for help if you’re unsure. </a:t>
            </a:r>
            <a:endParaRPr lang="en-US" sz="1200" b="1" strike="sngStrike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Do not move furniture with your co-workers. Instead, submit </a:t>
            </a:r>
            <a:r>
              <a:rPr lang="en-US" sz="1200" b="1" dirty="0" smtClean="0">
                <a:solidFill>
                  <a:schemeClr val="tx1"/>
                </a:solidFill>
              </a:rPr>
              <a:t>a Furnishing Service </a:t>
            </a:r>
            <a:r>
              <a:rPr lang="en-US" sz="1200" b="1" dirty="0">
                <a:solidFill>
                  <a:schemeClr val="tx1"/>
                </a:solidFill>
              </a:rPr>
              <a:t>R</a:t>
            </a:r>
            <a:r>
              <a:rPr lang="en-US" sz="1200" b="1" dirty="0" smtClean="0">
                <a:solidFill>
                  <a:schemeClr val="tx1"/>
                </a:solidFill>
              </a:rPr>
              <a:t>equest form to Supply Chain Management.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0288" y="5578159"/>
            <a:ext cx="1895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 smtClean="0"/>
              <a:t>Source: WorkSafe BC</a:t>
            </a:r>
            <a:endParaRPr lang="en-CA" sz="1050" dirty="0"/>
          </a:p>
        </p:txBody>
      </p:sp>
    </p:spTree>
    <p:extLst>
      <p:ext uri="{BB962C8B-B14F-4D97-AF65-F5344CB8AC3E}">
        <p14:creationId xmlns:p14="http://schemas.microsoft.com/office/powerpoint/2010/main" val="1191709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Calgary">
      <a:dk1>
        <a:srgbClr val="000000"/>
      </a:dk1>
      <a:lt1>
        <a:srgbClr val="FFFFFF"/>
      </a:lt1>
      <a:dk2>
        <a:srgbClr val="8C857B"/>
      </a:dk2>
      <a:lt2>
        <a:srgbClr val="C3BFB6"/>
      </a:lt2>
      <a:accent1>
        <a:srgbClr val="D6001C"/>
      </a:accent1>
      <a:accent2>
        <a:srgbClr val="FFA300"/>
      </a:accent2>
      <a:accent3>
        <a:srgbClr val="FF671F"/>
      </a:accent3>
      <a:accent4>
        <a:srgbClr val="B5BD00"/>
      </a:accent4>
      <a:accent5>
        <a:srgbClr val="CE0058"/>
      </a:accent5>
      <a:accent6>
        <a:srgbClr val="A6192E"/>
      </a:accent6>
      <a:hlink>
        <a:srgbClr val="D6001C"/>
      </a:hlink>
      <a:folHlink>
        <a:srgbClr val="8C857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2769</TotalTime>
  <Words>246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Bentham</dc:creator>
  <cp:lastModifiedBy>Rebekah Jarvis</cp:lastModifiedBy>
  <cp:revision>140</cp:revision>
  <cp:lastPrinted>2019-06-12T21:43:29Z</cp:lastPrinted>
  <dcterms:created xsi:type="dcterms:W3CDTF">2018-02-28T16:41:54Z</dcterms:created>
  <dcterms:modified xsi:type="dcterms:W3CDTF">2019-06-17T17:43:34Z</dcterms:modified>
</cp:coreProperties>
</file>